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metadata" ContentType="application/binary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2" r:id="rId1"/>
  </p:sldMasterIdLst>
  <p:notesMasterIdLst>
    <p:notesMasterId r:id="rId76"/>
  </p:notesMasterIdLst>
  <p:sldIdLst>
    <p:sldId id="341" r:id="rId2"/>
    <p:sldId id="342" r:id="rId3"/>
    <p:sldId id="346" r:id="rId4"/>
    <p:sldId id="347" r:id="rId5"/>
    <p:sldId id="356" r:id="rId6"/>
    <p:sldId id="348" r:id="rId7"/>
    <p:sldId id="368" r:id="rId8"/>
    <p:sldId id="349" r:id="rId9"/>
    <p:sldId id="355" r:id="rId10"/>
    <p:sldId id="357" r:id="rId11"/>
    <p:sldId id="359" r:id="rId12"/>
    <p:sldId id="358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75" r:id="rId22"/>
    <p:sldId id="354" r:id="rId23"/>
    <p:sldId id="370" r:id="rId24"/>
    <p:sldId id="418" r:id="rId25"/>
    <p:sldId id="419" r:id="rId26"/>
    <p:sldId id="420" r:id="rId27"/>
    <p:sldId id="378" r:id="rId28"/>
    <p:sldId id="377" r:id="rId29"/>
    <p:sldId id="379" r:id="rId30"/>
    <p:sldId id="380" r:id="rId31"/>
    <p:sldId id="381" r:id="rId32"/>
    <p:sldId id="421" r:id="rId33"/>
    <p:sldId id="422" r:id="rId34"/>
    <p:sldId id="423" r:id="rId35"/>
    <p:sldId id="372" r:id="rId36"/>
    <p:sldId id="373" r:id="rId37"/>
    <p:sldId id="374" r:id="rId38"/>
    <p:sldId id="371" r:id="rId39"/>
    <p:sldId id="382" r:id="rId40"/>
    <p:sldId id="383" r:id="rId41"/>
    <p:sldId id="385" r:id="rId42"/>
    <p:sldId id="415" r:id="rId43"/>
    <p:sldId id="414" r:id="rId44"/>
    <p:sldId id="386" r:id="rId45"/>
    <p:sldId id="410" r:id="rId46"/>
    <p:sldId id="416" r:id="rId47"/>
    <p:sldId id="409" r:id="rId48"/>
    <p:sldId id="413" r:id="rId49"/>
    <p:sldId id="387" r:id="rId50"/>
    <p:sldId id="388" r:id="rId51"/>
    <p:sldId id="389" r:id="rId52"/>
    <p:sldId id="390" r:id="rId53"/>
    <p:sldId id="391" r:id="rId54"/>
    <p:sldId id="417" r:id="rId55"/>
    <p:sldId id="412" r:id="rId56"/>
    <p:sldId id="392" r:id="rId57"/>
    <p:sldId id="393" r:id="rId58"/>
    <p:sldId id="394" r:id="rId59"/>
    <p:sldId id="395" r:id="rId60"/>
    <p:sldId id="396" r:id="rId61"/>
    <p:sldId id="397" r:id="rId62"/>
    <p:sldId id="398" r:id="rId63"/>
    <p:sldId id="399" r:id="rId64"/>
    <p:sldId id="402" r:id="rId65"/>
    <p:sldId id="401" r:id="rId66"/>
    <p:sldId id="403" r:id="rId67"/>
    <p:sldId id="404" r:id="rId68"/>
    <p:sldId id="405" r:id="rId69"/>
    <p:sldId id="406" r:id="rId70"/>
    <p:sldId id="407" r:id="rId71"/>
    <p:sldId id="408" r:id="rId72"/>
    <p:sldId id="424" r:id="rId73"/>
    <p:sldId id="343" r:id="rId74"/>
    <p:sldId id="344" r:id="rId75"/>
  </p:sldIdLst>
  <p:sldSz cx="12192000" cy="6858000"/>
  <p:notesSz cx="6858000" cy="9144000"/>
  <p:embeddedFontLst>
    <p:embeddedFont>
      <p:font typeface="Calibri" pitchFamily="34" charset="0"/>
      <p:regular r:id="rId77"/>
      <p:bold r:id="rId78"/>
      <p:italic r:id="rId79"/>
      <p:boldItalic r:id="rId80"/>
    </p:embeddedFont>
    <p:embeddedFont>
      <p:font typeface="SimSun" pitchFamily="2" charset="-122"/>
      <p:regular r:id="rId81"/>
    </p:embeddedFont>
    <p:embeddedFont>
      <p:font typeface="Wingdings 2" pitchFamily="18" charset="2"/>
      <p:regular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83" roundtripDataSignature="AMtx7mj/HgPfygnt8oRg6mT6BfVMTn79p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xmlns="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3589A"/>
    <a:srgbClr val="232C7A"/>
    <a:srgbClr val="387EC4"/>
    <a:srgbClr val="F91B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941" autoAdjust="0"/>
    <p:restoredTop sz="94660"/>
  </p:normalViewPr>
  <p:slideViewPr>
    <p:cSldViewPr snapToGrid="0">
      <p:cViewPr varScale="1">
        <p:scale>
          <a:sx n="64" d="100"/>
          <a:sy n="64" d="100"/>
        </p:scale>
        <p:origin x="-5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84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3.fntdata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6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4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customschemas.google.com/relationships/presentationmetadata" Target="meta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2.fntdata"/><Relationship Id="rId81" Type="http://schemas.openxmlformats.org/officeDocument/2006/relationships/font" Target="fonts/font5.fntdata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5663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1594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ru-RU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8360D153-7FBB-4352-A65C-2CF11F392CC7}" type="slidenum">
              <a:rPr lang="en-US"/>
              <a:pPr lvl="0"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594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Примечание: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количество игроков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команде; КГ – контрольная группа; ЭГ – экспериментальная группа;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уровень статистической достоверности.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D153-7FBB-4352-A65C-2CF11F392CC7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61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62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63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64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66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67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68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69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70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71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72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73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811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9462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4450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04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1751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8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638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876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629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17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85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7883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ВЫСШАЯ ШКОЛА ТРЕНЕРОВ ПО ХОККЕЮ </a:t>
            </a:r>
          </a:p>
          <a:p>
            <a:r>
              <a:rPr lang="ru-RU" b="1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ИМ. Н.Г. ПУЧКОВА</a:t>
            </a:r>
          </a:p>
          <a:p>
            <a:endParaRPr lang="ru-RU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написания </a:t>
            </a:r>
          </a:p>
          <a:p>
            <a:r>
              <a:rPr lang="ru-RU" b="1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итоговой аттестационной работы слушателями ВШТ</a:t>
            </a: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ПЛОТНИКОВ ВАДИМ ВЛАДИМИРОВИЧ</a:t>
            </a:r>
          </a:p>
          <a:p>
            <a:r>
              <a:rPr lang="ru-RU" sz="2000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 спорта России по хоккею,</a:t>
            </a:r>
          </a:p>
          <a:p>
            <a:r>
              <a:rPr lang="ru-RU" sz="2000" dirty="0" smtClean="0">
                <a:solidFill>
                  <a:srgbClr val="232C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кандидат педагогических наук, доцент</a:t>
            </a: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Правильное</a:t>
            </a:r>
            <a:r>
              <a:rPr lang="ru-RU" dirty="0" smtClean="0">
                <a:solidFill>
                  <a:schemeClr val="tx1"/>
                </a:solidFill>
              </a:rPr>
              <a:t> обоснование актуальности работы.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/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В существующих программах спортивной подготовки </a:t>
            </a:r>
            <a:r>
              <a:rPr lang="ru-RU" sz="2800" dirty="0" smtClean="0">
                <a:solidFill>
                  <a:schemeClr val="tx1"/>
                </a:solidFill>
              </a:rPr>
              <a:t>хоккеистов </a:t>
            </a:r>
            <a:r>
              <a:rPr lang="ru-RU" sz="2800" dirty="0" smtClean="0">
                <a:solidFill>
                  <a:srgbClr val="FF0000"/>
                </a:solidFill>
              </a:rPr>
              <a:t>() </a:t>
            </a:r>
            <a:r>
              <a:rPr lang="ru-RU" sz="2800" dirty="0" smtClean="0">
                <a:solidFill>
                  <a:schemeClr val="tx1"/>
                </a:solidFill>
              </a:rPr>
              <a:t>силовые качества  являются ведущим физическим качеством при развитии  в 16-17 лет, однако отсутствуют следующие данные: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значимость видов силовых качеств в зависимости от периода подготовки;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значимость факторов, влияющих на развитие силовых качеств в зависимости от периода подготовки в годичном </a:t>
            </a:r>
            <a:r>
              <a:rPr lang="ru-RU" sz="2800" dirty="0" err="1" smtClean="0">
                <a:solidFill>
                  <a:schemeClr val="tx1"/>
                </a:solidFill>
              </a:rPr>
              <a:t>макроцикле</a:t>
            </a:r>
            <a:r>
              <a:rPr lang="ru-RU" sz="2800" dirty="0" smtClean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какие  виды силовых качеств развиваются приоритетно в периодах подготовки годичного </a:t>
            </a:r>
            <a:r>
              <a:rPr lang="ru-RU" sz="2800" dirty="0" err="1" smtClean="0">
                <a:solidFill>
                  <a:schemeClr val="tx1"/>
                </a:solidFill>
              </a:rPr>
              <a:t>макроцикла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Правильное</a:t>
            </a:r>
            <a:r>
              <a:rPr lang="ru-RU" dirty="0" smtClean="0">
                <a:solidFill>
                  <a:schemeClr val="tx1"/>
                </a:solidFill>
              </a:rPr>
              <a:t> обоснование актуальности работы.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/>
              <a:t>	</a:t>
            </a:r>
            <a:r>
              <a:rPr lang="ru-RU" dirty="0" smtClean="0">
                <a:solidFill>
                  <a:srgbClr val="FF0000"/>
                </a:solidFill>
              </a:rPr>
              <a:t>В программах спортивной по</a:t>
            </a:r>
            <a:r>
              <a:rPr lang="ru-RU" dirty="0" smtClean="0">
                <a:solidFill>
                  <a:schemeClr val="tx1"/>
                </a:solidFill>
              </a:rPr>
              <a:t>дготовки на этапе спортивного совершенствования технико-тактическая подготовка хоккеистов является </a:t>
            </a:r>
            <a:r>
              <a:rPr lang="ru-RU" dirty="0" smtClean="0">
                <a:solidFill>
                  <a:srgbClr val="FF0000"/>
                </a:solidFill>
              </a:rPr>
              <a:t>ведущей, так как ей отдается до 67% времени от общего времени на </a:t>
            </a:r>
            <a:r>
              <a:rPr lang="ru-RU" dirty="0" smtClean="0">
                <a:solidFill>
                  <a:schemeClr val="tx1"/>
                </a:solidFill>
              </a:rPr>
              <a:t>…. </a:t>
            </a:r>
            <a:r>
              <a:rPr lang="ru-RU" dirty="0" smtClean="0">
                <a:solidFill>
                  <a:srgbClr val="FF0000"/>
                </a:solidFill>
              </a:rPr>
              <a:t>().</a:t>
            </a:r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НЕправильное</a:t>
            </a:r>
            <a:r>
              <a:rPr lang="ru-RU" dirty="0" smtClean="0">
                <a:solidFill>
                  <a:schemeClr val="tx1"/>
                </a:solidFill>
              </a:rPr>
              <a:t> обоснование актуальности работы.</a:t>
            </a:r>
          </a:p>
          <a:p>
            <a:pPr algn="just"/>
            <a:r>
              <a:rPr lang="ru-RU" sz="2800" dirty="0" smtClean="0"/>
              <a:t>	</a:t>
            </a:r>
            <a:r>
              <a:rPr lang="ru-RU" sz="1600" dirty="0" smtClean="0"/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Одной из тенденций в развитии хоккея является повышение интенсивности игры. Современный хоккеист должен играть в высоком темпе не только на протяжении одного матча, но и в ходе всего чемпионата или турнира. Учитывая разнообразие и множественность технико-тактических игровых действий хоккеистов и комплексность востребованных в хоккее физических качеств, термин «тренированность» в его применении к практике хоккея следует понимать как уровень развития комплекса технических и физических качеств хоккеиста, определяющих уровень его готовности к реализации этих качеств в игровой деятельности.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	Развитию физических качеств хоккеистов всегда уделялось особое внимание. Хоккейные специалисты особо выделяют специализированную физическую подготовку, которая направлена на преимущественное развитие качеств специфичных для хоккея и избирательное развитие мышечных групп, участвующих в игровых движениях хоккеистов.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	Кратковременность и высокая интенсивность игровых отрезков, большое количество технико-тактических действий с максимальной и </a:t>
            </a:r>
            <a:r>
              <a:rPr lang="ru-RU" sz="1800" dirty="0" err="1" smtClean="0">
                <a:solidFill>
                  <a:schemeClr val="tx1"/>
                </a:solidFill>
              </a:rPr>
              <a:t>субмаксимальной</a:t>
            </a:r>
            <a:r>
              <a:rPr lang="ru-RU" sz="1800" dirty="0" smtClean="0">
                <a:solidFill>
                  <a:schemeClr val="tx1"/>
                </a:solidFill>
              </a:rPr>
              <a:t> мощностью требуют высокого уровня развития скоростно-силовых качеств, предопределяющих успешное выполнение различных игровых приемов: маневрирования на коньках, бросков и ударов шайбы, ведения и обводки, силовых единоборств – связано с максимальными силовыми проявлениями соответствующих мышечных групп. Поэтому, чтобы повысить эффективность игровой деятельности хоккеиста, необходимо в первую очередь поднять уровень специальных силовых качеств.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	</a:t>
            </a:r>
            <a:r>
              <a:rPr lang="ru-RU" sz="1800" dirty="0" smtClean="0">
                <a:solidFill>
                  <a:srgbClr val="FF0000"/>
                </a:solidFill>
              </a:rPr>
              <a:t>Особенно важное значение формирование скоростно-силовых качеств приобретает на этапе углубленной спортивной специализации.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Объект исследования </a:t>
            </a:r>
            <a:r>
              <a:rPr lang="ru-RU" sz="2800" dirty="0" smtClean="0">
                <a:solidFill>
                  <a:schemeClr val="tx1"/>
                </a:solidFill>
              </a:rPr>
              <a:t>— учебно-воспитательный процесс, </a:t>
            </a:r>
            <a:r>
              <a:rPr lang="ru-RU" sz="2800" dirty="0" err="1" smtClean="0">
                <a:solidFill>
                  <a:schemeClr val="tx1"/>
                </a:solidFill>
              </a:rPr>
              <a:t>учебно</a:t>
            </a:r>
            <a:r>
              <a:rPr lang="ru-RU" sz="2800" dirty="0" smtClean="0">
                <a:solidFill>
                  <a:schemeClr val="tx1"/>
                </a:solidFill>
              </a:rPr>
              <a:t>- организационный процесс, управленческий процесс (например, тактическая подготовка). </a:t>
            </a:r>
          </a:p>
          <a:p>
            <a:pPr algn="just"/>
            <a:endParaRPr lang="ru-RU" sz="28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Предмет исследования </a:t>
            </a:r>
            <a:r>
              <a:rPr lang="ru-RU" sz="2800" dirty="0" smtClean="0">
                <a:solidFill>
                  <a:schemeClr val="tx1"/>
                </a:solidFill>
              </a:rPr>
              <a:t>— это прогнозирование, способы совершенствования учебно-воспитательного процесса; содержание образования, условия совершенствования обучения, особенности педагогических взаимоотношений и т.д. (например, особенности методики преподавания гимнастики во вспомогательной школе).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сформулированные </a:t>
            </a:r>
            <a:r>
              <a:rPr lang="ru-RU" sz="2800" dirty="0" smtClean="0">
                <a:solidFill>
                  <a:schemeClr val="tx1"/>
                </a:solidFill>
              </a:rPr>
              <a:t>объект и предмет исследования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Объект исследования </a:t>
            </a:r>
            <a:r>
              <a:rPr lang="ru-RU" sz="2400" dirty="0" smtClean="0">
                <a:solidFill>
                  <a:schemeClr val="tx1"/>
                </a:solidFill>
              </a:rPr>
              <a:t>– технико-тактическая подготовка у хоккеистов на этапе спортивного совершенствования.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Предмет исследования</a:t>
            </a:r>
            <a:r>
              <a:rPr lang="ru-RU" sz="2400" b="1" i="1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– комплекс упражнений, направленный на  совершенствование игры в численном неравенстве.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Объект исследования</a:t>
            </a:r>
            <a:r>
              <a:rPr lang="ru-RU" sz="2400" dirty="0" smtClean="0">
                <a:solidFill>
                  <a:schemeClr val="tx1"/>
                </a:solidFill>
              </a:rPr>
              <a:t>: тренировочный процесс, направленный на развитие силовых качеств  у хоккеистов 16-17 лет;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Предмет исследования</a:t>
            </a:r>
            <a:r>
              <a:rPr lang="ru-RU" sz="2400" dirty="0" smtClean="0">
                <a:solidFill>
                  <a:schemeClr val="tx1"/>
                </a:solidFill>
              </a:rPr>
              <a:t>: методика развития силовых качеств  у хоккеистов 16-17 лет.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Объект исследования</a:t>
            </a:r>
            <a:r>
              <a:rPr lang="ru-RU" sz="2400" dirty="0" smtClean="0">
                <a:solidFill>
                  <a:schemeClr val="tx1"/>
                </a:solidFill>
              </a:rPr>
              <a:t>: технико-тактическая подготовка хоккеистов 16-17 лет.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Предмет исследования</a:t>
            </a:r>
            <a:r>
              <a:rPr lang="ru-RU" sz="2400" dirty="0" smtClean="0">
                <a:solidFill>
                  <a:schemeClr val="tx1"/>
                </a:solidFill>
              </a:rPr>
              <a:t>: разработанная методика технико-тактической подготовки хоккеистов 16-17 лет.</a:t>
            </a:r>
          </a:p>
          <a:p>
            <a:pPr algn="just"/>
            <a:endParaRPr lang="ru-RU" sz="2800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	Требования к: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4. Задачи 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 Раскрывают пути достижения цели исследования. 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Это этапы, на каждом из которых производится та или иная исследовательская операция. 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Обычно ставится не более четырех задач. 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Например: </a:t>
            </a:r>
          </a:p>
          <a:p>
            <a:pPr lvl="0" algn="just" fontAlgn="base"/>
            <a:r>
              <a:rPr lang="ru-RU" sz="2200" dirty="0" smtClean="0">
                <a:solidFill>
                  <a:schemeClr val="tx1"/>
                </a:solidFill>
              </a:rPr>
              <a:t>Изучить состояние разработанности вопроса. </a:t>
            </a:r>
          </a:p>
          <a:p>
            <a:pPr lvl="0" algn="just" fontAlgn="base"/>
            <a:r>
              <a:rPr lang="ru-RU" sz="2200" dirty="0" smtClean="0">
                <a:solidFill>
                  <a:schemeClr val="tx1"/>
                </a:solidFill>
              </a:rPr>
              <a:t>	1) Разработать содержание или методику чего-либо. </a:t>
            </a:r>
          </a:p>
          <a:p>
            <a:pPr lvl="0" algn="just" fontAlgn="base"/>
            <a:r>
              <a:rPr lang="ru-RU" sz="2200" dirty="0" smtClean="0">
                <a:solidFill>
                  <a:schemeClr val="tx1"/>
                </a:solidFill>
              </a:rPr>
              <a:t>	2) Выявить эффективность применения (средств, методики и т.п.) на практике. </a:t>
            </a:r>
          </a:p>
          <a:p>
            <a:pPr lvl="0" algn="just" fontAlgn="base"/>
            <a:r>
              <a:rPr lang="ru-RU" sz="2200" dirty="0" smtClean="0">
                <a:solidFill>
                  <a:schemeClr val="tx1"/>
                </a:solidFill>
              </a:rPr>
              <a:t>	3) Проанализировать полученные результаты. 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r>
              <a:rPr lang="ru-RU" sz="2200" dirty="0" smtClean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rgbClr val="FF0000"/>
                </a:solidFill>
              </a:rPr>
              <a:t>Формулировки следует начинать со следующих глаголов: </a:t>
            </a:r>
          </a:p>
          <a:p>
            <a:pPr algn="just"/>
            <a:r>
              <a:rPr lang="ru-RU" sz="2200" dirty="0" smtClean="0">
                <a:solidFill>
                  <a:srgbClr val="FF0000"/>
                </a:solidFill>
              </a:rPr>
              <a:t>определить…;            разработать…;          выявить...;               установить... и т.п. </a:t>
            </a:r>
          </a:p>
          <a:p>
            <a:pPr algn="just"/>
            <a:endParaRPr lang="ru-RU" sz="2800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сформулированные </a:t>
            </a:r>
            <a:r>
              <a:rPr lang="ru-RU" sz="2800" dirty="0" smtClean="0">
                <a:solidFill>
                  <a:schemeClr val="tx1"/>
                </a:solidFill>
              </a:rPr>
              <a:t>задачи</a:t>
            </a:r>
            <a:r>
              <a:rPr lang="ru-RU" sz="2800" b="1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1"/>
                </a:solidFill>
              </a:rPr>
              <a:t> 1. Проанализировать литературные источники по теме исследования.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2. Определить факторы, влияющие на результативность технико-тактической подготовки хоккеистов на этапе групп спортивного совершенствования при  игре в численном неравенстве.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3. Разработать комплекс упражнений, направленный на совершенствование технико-тактической подготовки хоккеистов на этапе групп спортивного совершенствования при  игре в численном неравенстве.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4. Выявить эффективность разработанного комплекса упражнений, направленного на совершенствование технико-тактической подготовки хоккеистов на этапе групп спортивного совершенствования при игре в численном неравенстве.</a:t>
            </a:r>
          </a:p>
          <a:p>
            <a:pPr algn="just"/>
            <a:endParaRPr lang="ru-RU" sz="2800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сформулированные </a:t>
            </a:r>
            <a:r>
              <a:rPr lang="ru-RU" sz="2800" dirty="0" smtClean="0">
                <a:solidFill>
                  <a:schemeClr val="tx1"/>
                </a:solidFill>
              </a:rPr>
              <a:t>задачи</a:t>
            </a:r>
            <a:r>
              <a:rPr lang="ru-RU" sz="2800" b="1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1"/>
                </a:solidFill>
              </a:rPr>
              <a:t> 1. Проанализировать теоретическую разработанность и обобщить литературные источники по теме исследования.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2. Выявить значимые виды силовых качеств в подготовке хоккеистов 16-17 лет;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3. Разработать методику развития силовых качеств в подготовке хоккеистов 16-17 лет.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4. Экспериментально проверить и выявить эффективность предложенной методики развития силовых качеств в подготовке хоккеистов 16-17 лет.</a:t>
            </a:r>
          </a:p>
          <a:p>
            <a:pPr algn="just"/>
            <a:endParaRPr lang="ru-RU" sz="2800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сформулированные </a:t>
            </a:r>
            <a:r>
              <a:rPr lang="ru-RU" sz="2800" dirty="0" smtClean="0">
                <a:solidFill>
                  <a:schemeClr val="tx1"/>
                </a:solidFill>
              </a:rPr>
              <a:t>задачи</a:t>
            </a:r>
            <a:r>
              <a:rPr lang="ru-RU" sz="2800" b="1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1"/>
                </a:solidFill>
              </a:rPr>
              <a:t> 1. Выявить состояние проблемы совершенствования технико-тактической подготовки хоккеистов 16-17 лет.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2. Определить ведущие технико-тактические действия у хоккеистов 16-17 лет.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3. Разработать методику технико-тактической подготовки у хоккеистов 16-17 лет.</a:t>
            </a: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4. Оценить эффективность разработанной методики технико-тактической подготовки у хоккеистов 16-17 лет.</a:t>
            </a:r>
          </a:p>
          <a:p>
            <a:pPr algn="just"/>
            <a:endParaRPr lang="ru-RU" sz="2800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	5. Требования к:</a:t>
            </a: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сформулированная ГИПОТЕЗА</a:t>
            </a:r>
            <a:r>
              <a:rPr lang="ru-RU" sz="2800" b="1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/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Гипотеза исследования. </a:t>
            </a:r>
            <a:r>
              <a:rPr lang="ru-RU" sz="2400" dirty="0" smtClean="0">
                <a:solidFill>
                  <a:schemeClr val="tx1"/>
                </a:solidFill>
              </a:rPr>
              <a:t>Технико-тактическая подготовка хоккеистов на этапе групп спортивного совершенствования при  игре в численном неравенстве реализуется более эффективно, если: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- определены факторы, влияющие на результативность технико-тактической подготовки хоккеистов на этапе групп спортивного совершенствования при  игре в численном неравенстве;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- игроки при игре в большинстве: применяют наигранные в тренировках схемы игры с быстротой выполнения действий и выбором позиции; проявляют активность при потере шайбы; создают помехи около ворот; создают постоянную угрозу воротам соперника.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- игроки при игре в меньшинстве: выбирают позицию в соответствии с игровой ситуацией; </a:t>
            </a:r>
            <a:r>
              <a:rPr lang="ru-RU" sz="2400" dirty="0" err="1" smtClean="0">
                <a:solidFill>
                  <a:schemeClr val="tx1"/>
                </a:solidFill>
              </a:rPr>
              <a:t>взаимозаменяются</a:t>
            </a:r>
            <a:r>
              <a:rPr lang="ru-RU" sz="2400" dirty="0" smtClean="0">
                <a:solidFill>
                  <a:schemeClr val="tx1"/>
                </a:solidFill>
              </a:rPr>
              <a:t> при выполнении действий; агрессивно  атакуют соперника с целью отбора шайбы; нивелируют помехи около ворот.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lvl="0" algn="just" fontAlgn="base"/>
            <a:r>
              <a:rPr lang="ru-RU" dirty="0" smtClean="0"/>
              <a:t>	</a:t>
            </a:r>
            <a:r>
              <a:rPr lang="ru-RU" dirty="0" smtClean="0">
                <a:solidFill>
                  <a:schemeClr val="tx1"/>
                </a:solidFill>
              </a:rPr>
              <a:t>Тема ИАР должна соответствовать выбранному слушателем направлению программы профессиональной переподготовки – физиология, психология, теория и методика хоккея…. 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	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	Слушателю предоставляется право самостоятельного выбора темы ИАР. 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	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	Для подготовки ИАР слушателю назначается </a:t>
            </a:r>
            <a:r>
              <a:rPr lang="ru-RU" dirty="0" smtClean="0">
                <a:solidFill>
                  <a:srgbClr val="FF0000"/>
                </a:solidFill>
              </a:rPr>
              <a:t>научный руководитель. </a:t>
            </a:r>
          </a:p>
          <a:p>
            <a:pPr lvl="0" algn="just" fontAlgn="base"/>
            <a:endParaRPr lang="ru-RU" dirty="0" smtClean="0"/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 Правильно сформулированная ГИПОТЕЗА</a:t>
            </a:r>
            <a:r>
              <a:rPr lang="ru-RU" sz="2800" b="1" dirty="0" smtClean="0"/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исследования:</a:t>
            </a: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/>
              <a:t> </a:t>
            </a:r>
          </a:p>
          <a:p>
            <a:pPr algn="just"/>
            <a:r>
              <a:rPr lang="ru-RU" sz="2400" b="1" dirty="0" smtClean="0"/>
              <a:t>	 </a:t>
            </a:r>
            <a:r>
              <a:rPr lang="ru-RU" sz="2400" b="1" dirty="0" smtClean="0">
                <a:solidFill>
                  <a:schemeClr val="tx1"/>
                </a:solidFill>
              </a:rPr>
              <a:t>Гипотеза исследования. </a:t>
            </a:r>
            <a:r>
              <a:rPr lang="ru-RU" sz="2400" dirty="0" smtClean="0">
                <a:solidFill>
                  <a:schemeClr val="tx1"/>
                </a:solidFill>
              </a:rPr>
              <a:t>Развитие силовых качеств у хоккеистов 16-17 лет реализуется более эффективно, если: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а) выявлена значимость видов силовых качеств в зависимости от периода подготовки;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б) выявлены ведущие факторы, влияющие на развитие силовых качеств в зависимости от периода подготовки в годичном </a:t>
            </a:r>
            <a:r>
              <a:rPr lang="ru-RU" sz="2400" dirty="0" err="1" smtClean="0">
                <a:solidFill>
                  <a:schemeClr val="tx1"/>
                </a:solidFill>
              </a:rPr>
              <a:t>макроцикле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в) </a:t>
            </a:r>
            <a:r>
              <a:rPr lang="ru-RU" sz="2400" dirty="0" err="1" smtClean="0">
                <a:solidFill>
                  <a:schemeClr val="tx1"/>
                </a:solidFill>
              </a:rPr>
              <a:t>в</a:t>
            </a:r>
            <a:r>
              <a:rPr lang="ru-RU" sz="2400" dirty="0" smtClean="0">
                <a:solidFill>
                  <a:schemeClr val="tx1"/>
                </a:solidFill>
              </a:rPr>
              <a:t> периодах годичного </a:t>
            </a:r>
            <a:r>
              <a:rPr lang="ru-RU" sz="2400" dirty="0" err="1" smtClean="0">
                <a:solidFill>
                  <a:schemeClr val="tx1"/>
                </a:solidFill>
              </a:rPr>
              <a:t>макроцикла</a:t>
            </a:r>
            <a:r>
              <a:rPr lang="ru-RU" sz="2400" dirty="0" smtClean="0">
                <a:solidFill>
                  <a:schemeClr val="tx1"/>
                </a:solidFill>
              </a:rPr>
              <a:t> развиваются приоритетные виды  силовых качеств.</a:t>
            </a: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37082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	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Заключительные слова после окончания 1 главы: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 	Таким образом, проведенный анализ научной и методической литературы свидетельствует об актуальности  развития силовых качеств у хоккеистов 16-17 лет.</a:t>
            </a: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Глава 2. Методы и организация исследования</a:t>
            </a:r>
            <a:r>
              <a:rPr lang="ru-RU" dirty="0" smtClean="0">
                <a:solidFill>
                  <a:schemeClr val="tx1"/>
                </a:solidFill>
              </a:rPr>
              <a:t> (не менее </a:t>
            </a:r>
            <a:r>
              <a:rPr lang="ru-RU" dirty="0" smtClean="0">
                <a:solidFill>
                  <a:srgbClr val="FF0000"/>
                </a:solidFill>
              </a:rPr>
              <a:t>4-6 стр</a:t>
            </a:r>
            <a:r>
              <a:rPr lang="ru-RU" dirty="0" smtClean="0">
                <a:solidFill>
                  <a:schemeClr val="tx1"/>
                </a:solidFill>
              </a:rPr>
              <a:t>.)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Методы педагогического исследования </a:t>
            </a:r>
            <a:r>
              <a:rPr lang="ru-RU" sz="2000" dirty="0" smtClean="0">
                <a:solidFill>
                  <a:schemeClr val="tx1"/>
                </a:solidFill>
              </a:rPr>
              <a:t>— это способы и приемы получения информации, добывания фактического материала (например, анализ и синтез, наблюдение, анкетирование).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Организация проведения исследования </a:t>
            </a:r>
            <a:r>
              <a:rPr lang="ru-RU" sz="2000" dirty="0" smtClean="0">
                <a:solidFill>
                  <a:schemeClr val="tx1"/>
                </a:solidFill>
              </a:rPr>
              <a:t>должна содержать ответы на следующие вопросы: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где (на базе какого учреждения или организации);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с каким контингентом (возрастно-половой состав; уровень подготовленности и т.п.);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какова продолжительность периода практического исследования (наблюдений, эксперимента: количество занятий, недель, месяцев);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сколько и каковы особенности этапов выполнения работы;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каково содержание внедряемого фактора;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какое требуется материально-техническое обеспечение; </a:t>
            </a:r>
          </a:p>
          <a:p>
            <a:pPr lvl="0" algn="just" fontAlgn="base"/>
            <a:r>
              <a:rPr lang="ru-RU" sz="2000" dirty="0" smtClean="0">
                <a:solidFill>
                  <a:schemeClr val="tx1"/>
                </a:solidFill>
              </a:rPr>
              <a:t>с какой периодичностью применялись методы оценки эффективности проведенного исследования. 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2.1. Методы исследования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 Для решения поставленных задач использовались следующие методы исследования: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1. Теоретический анализ и обобщение литературных источников.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2. Педагогическое наблюдение. 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3. Анкетирование тренеров; респондентов.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4. Педагогический эксперимент.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5. Педагогическое тестирование; Экспертное оценивание.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6. Математико-статистическая обработка результатов исследования.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И все методы расписывать……………….. 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 </a:t>
            </a:r>
            <a:r>
              <a:rPr lang="ru-RU" sz="2800" dirty="0" smtClean="0">
                <a:solidFill>
                  <a:schemeClr val="tx1"/>
                </a:solidFill>
              </a:rPr>
              <a:t>Педагогические наблюдения за содержанием учебно-тренировочного процесса хоккеистов 11-12 лет проводились в течение всего исследования на базах ДЮСШ по хоккею г. Смоленска «Славутич» и «Спортивная».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Для наблюдения были привлечены тренеры, имеющие опыт экспертного оценивания </a:t>
            </a:r>
            <a:r>
              <a:rPr lang="ru-RU" sz="2800" dirty="0" smtClean="0">
                <a:solidFill>
                  <a:srgbClr val="FF0000"/>
                </a:solidFill>
              </a:rPr>
              <a:t>(</a:t>
            </a:r>
            <a:r>
              <a:rPr lang="ru-RU" sz="2800" dirty="0" err="1" smtClean="0">
                <a:solidFill>
                  <a:srgbClr val="FF0000"/>
                </a:solidFill>
              </a:rPr>
              <a:t>Кыверялг</a:t>
            </a:r>
            <a:r>
              <a:rPr lang="ru-RU" sz="2800" dirty="0" smtClean="0">
                <a:solidFill>
                  <a:srgbClr val="FF0000"/>
                </a:solidFill>
              </a:rPr>
              <a:t>, А.А. Методы исследований в профессиональной педагогике / А.А. </a:t>
            </a:r>
            <a:r>
              <a:rPr lang="ru-RU" sz="2800" dirty="0" err="1" smtClean="0">
                <a:solidFill>
                  <a:srgbClr val="FF0000"/>
                </a:solidFill>
              </a:rPr>
              <a:t>Кыверялг</a:t>
            </a:r>
            <a:r>
              <a:rPr lang="ru-RU" sz="2800" dirty="0" smtClean="0">
                <a:solidFill>
                  <a:srgbClr val="FF0000"/>
                </a:solidFill>
              </a:rPr>
              <a:t>. – </a:t>
            </a:r>
            <a:r>
              <a:rPr lang="ru-RU" sz="2800" dirty="0" err="1" smtClean="0">
                <a:solidFill>
                  <a:srgbClr val="FF0000"/>
                </a:solidFill>
              </a:rPr>
              <a:t>Таллин</a:t>
            </a:r>
            <a:r>
              <a:rPr lang="ru-RU" sz="2800" dirty="0" smtClean="0">
                <a:solidFill>
                  <a:srgbClr val="FF0000"/>
                </a:solidFill>
              </a:rPr>
              <a:t> : </a:t>
            </a:r>
            <a:r>
              <a:rPr lang="ru-RU" sz="2800" dirty="0" err="1" smtClean="0">
                <a:solidFill>
                  <a:srgbClr val="FF0000"/>
                </a:solidFill>
              </a:rPr>
              <a:t>Валгус</a:t>
            </a:r>
            <a:r>
              <a:rPr lang="ru-RU" sz="2800" dirty="0" smtClean="0">
                <a:solidFill>
                  <a:srgbClr val="FF0000"/>
                </a:solidFill>
              </a:rPr>
              <a:t>, 2019. – 334 с.)</a:t>
            </a:r>
            <a:r>
              <a:rPr lang="ru-RU" sz="2800" dirty="0" smtClean="0">
                <a:solidFill>
                  <a:schemeClr val="tx1"/>
                </a:solidFill>
              </a:rPr>
              <a:t>. Тренеры проводили педагогические наблюдения за учебно-тренировочным процессом технико-тактической направленности хоккеистов 11-12 лет, в котором приоритетное место занимало обучение хоккеистов 11-12 лет игре по тактическим системам, одна из которых </a:t>
            </a:r>
            <a:r>
              <a:rPr lang="ru-RU" sz="2800" dirty="0" smtClean="0">
                <a:solidFill>
                  <a:srgbClr val="FF0000"/>
                </a:solidFill>
              </a:rPr>
              <a:t>«1-2-2».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 </a:t>
            </a:r>
            <a:r>
              <a:rPr lang="ru-RU" sz="2800" dirty="0" smtClean="0">
                <a:solidFill>
                  <a:schemeClr val="tx1"/>
                </a:solidFill>
              </a:rPr>
              <a:t>Педагогические наблюдения предполагали: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- установления задач исследования и выбор объектов наблюдения;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- определение способов фиксации наблюдаемого;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- анализ полученных материалов и предполагали регистрацию;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- особенностей соревновательной деятельности </a:t>
            </a:r>
            <a:r>
              <a:rPr lang="ru-RU" sz="2800" dirty="0" smtClean="0">
                <a:solidFill>
                  <a:srgbClr val="FF0000"/>
                </a:solidFill>
              </a:rPr>
              <a:t>(</a:t>
            </a:r>
            <a:r>
              <a:rPr lang="ru-RU" sz="2800" dirty="0" err="1" smtClean="0">
                <a:solidFill>
                  <a:srgbClr val="FF0000"/>
                </a:solidFill>
              </a:rPr>
              <a:t>Загвязинский</a:t>
            </a:r>
            <a:r>
              <a:rPr lang="ru-RU" sz="2800" dirty="0" smtClean="0">
                <a:solidFill>
                  <a:srgbClr val="FF0000"/>
                </a:solidFill>
              </a:rPr>
              <a:t>, В.И. Методология и методика дидактического исследования / </a:t>
            </a:r>
            <a:r>
              <a:rPr lang="ru-RU" sz="2800" dirty="0" err="1" smtClean="0">
                <a:solidFill>
                  <a:srgbClr val="FF0000"/>
                </a:solidFill>
              </a:rPr>
              <a:t>В.И.Загвязинский</a:t>
            </a:r>
            <a:r>
              <a:rPr lang="ru-RU" sz="2800" dirty="0" smtClean="0">
                <a:solidFill>
                  <a:srgbClr val="FF0000"/>
                </a:solidFill>
              </a:rPr>
              <a:t>. – М. : Педагогика, 2012. – 160 с.).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Наблюдения продолжались в течение </a:t>
            </a:r>
            <a:r>
              <a:rPr lang="ru-RU" sz="2800" dirty="0" smtClean="0">
                <a:solidFill>
                  <a:srgbClr val="FF0000"/>
                </a:solidFill>
              </a:rPr>
              <a:t>4-х месяцев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Анкетирование тренеров проводилось в заочной  форме. В анкетировании участвовали эксперты-тренеры вратарей (</a:t>
            </a:r>
            <a:r>
              <a:rPr lang="en-US" sz="2800" dirty="0" smtClean="0">
                <a:solidFill>
                  <a:schemeClr val="tx1"/>
                </a:solidFill>
              </a:rPr>
              <a:t>n</a:t>
            </a:r>
            <a:r>
              <a:rPr lang="ru-RU" sz="2800" dirty="0" smtClean="0">
                <a:solidFill>
                  <a:schemeClr val="tx1"/>
                </a:solidFill>
              </a:rPr>
              <a:t>=6), работающие в…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 Анкетирование являлось ведущим источником получения информации. Анкетирования проводились с помощью тренеров-респондентов </a:t>
            </a:r>
            <a:r>
              <a:rPr lang="ru-RU" sz="2800" dirty="0" smtClean="0">
                <a:solidFill>
                  <a:srgbClr val="FF0000"/>
                </a:solidFill>
              </a:rPr>
              <a:t>(</a:t>
            </a:r>
            <a:r>
              <a:rPr lang="en-US" sz="2800" dirty="0" smtClean="0">
                <a:solidFill>
                  <a:srgbClr val="FF0000"/>
                </a:solidFill>
              </a:rPr>
              <a:t>n</a:t>
            </a:r>
            <a:r>
              <a:rPr lang="ru-RU" sz="2800" dirty="0" smtClean="0">
                <a:solidFill>
                  <a:srgbClr val="FF0000"/>
                </a:solidFill>
              </a:rPr>
              <a:t>=10), тренирующих команды системы команд СДЮШОР ХК «СКА» (г. Санкт-Петербург): Стрельна, Серебряные Львы, Варяги. Все они – ведущие тренеры по хоккею.</a:t>
            </a:r>
            <a:r>
              <a:rPr lang="ru-RU" sz="2800" dirty="0" smtClean="0">
                <a:solidFill>
                  <a:schemeClr val="tx1"/>
                </a:solidFill>
              </a:rPr>
              <a:t> Группа экспертов-тренеров в количестве 10 человек оценивала значимость факторов, влияющие на эффективность игры при численном неравенстве.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В эксперименте принимали участие игроки в количестве 65 человек. Эксперимент проводился в течение одного хоккейного сезона 2023/2024 г.г на базе Центра </a:t>
            </a:r>
            <a:r>
              <a:rPr lang="ru-RU" sz="2200" dirty="0" err="1" smtClean="0">
                <a:solidFill>
                  <a:schemeClr val="tx1"/>
                </a:solidFill>
              </a:rPr>
              <a:t>ФиЗ</a:t>
            </a:r>
            <a:r>
              <a:rPr lang="ru-RU" sz="2200" dirty="0" smtClean="0">
                <a:solidFill>
                  <a:schemeClr val="tx1"/>
                </a:solidFill>
              </a:rPr>
              <a:t> Калининского района (г. Санкт-Петербург): игроки Центра </a:t>
            </a:r>
            <a:r>
              <a:rPr lang="ru-RU" sz="2200" dirty="0" err="1" smtClean="0">
                <a:solidFill>
                  <a:schemeClr val="tx1"/>
                </a:solidFill>
              </a:rPr>
              <a:t>ФиЗ</a:t>
            </a:r>
            <a:r>
              <a:rPr lang="ru-RU" sz="2200" dirty="0" smtClean="0">
                <a:solidFill>
                  <a:schemeClr val="tx1"/>
                </a:solidFill>
              </a:rPr>
              <a:t> Калининского района 2017 г.р. (</a:t>
            </a:r>
            <a:r>
              <a:rPr lang="en-US" sz="2200" dirty="0" smtClean="0">
                <a:solidFill>
                  <a:schemeClr val="tx1"/>
                </a:solidFill>
              </a:rPr>
              <a:t>n</a:t>
            </a:r>
            <a:r>
              <a:rPr lang="ru-RU" sz="2200" dirty="0" smtClean="0">
                <a:solidFill>
                  <a:schemeClr val="tx1"/>
                </a:solidFill>
              </a:rPr>
              <a:t>=33) составили экспериментальную группу (ЭГ), а игроки Центра </a:t>
            </a:r>
            <a:r>
              <a:rPr lang="ru-RU" sz="2200" dirty="0" err="1" smtClean="0">
                <a:solidFill>
                  <a:schemeClr val="tx1"/>
                </a:solidFill>
              </a:rPr>
              <a:t>ФиЗ</a:t>
            </a:r>
            <a:r>
              <a:rPr lang="ru-RU" sz="2200" dirty="0" smtClean="0">
                <a:solidFill>
                  <a:schemeClr val="tx1"/>
                </a:solidFill>
              </a:rPr>
              <a:t> Невского района 2017 г.р. (</a:t>
            </a:r>
            <a:r>
              <a:rPr lang="en-US" sz="2200" dirty="0" smtClean="0">
                <a:solidFill>
                  <a:schemeClr val="tx1"/>
                </a:solidFill>
              </a:rPr>
              <a:t>n</a:t>
            </a:r>
            <a:r>
              <a:rPr lang="ru-RU" sz="2200" dirty="0" smtClean="0">
                <a:solidFill>
                  <a:schemeClr val="tx1"/>
                </a:solidFill>
              </a:rPr>
              <a:t>=32) составили контрольную группу (КГ), а затем проведен ее сравнительный анализ. Занятия по ОФП в группах проводились параллельно, а после 3 месяцев определялся уровень (динамика — регресс) общей физической подготовленности. 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Педагогический эксперимент проводился для обоснования эффективности разработанного комплекса упражнений </a:t>
            </a:r>
            <a:r>
              <a:rPr lang="ru-RU" sz="2200" dirty="0" smtClean="0">
                <a:solidFill>
                  <a:srgbClr val="FF0000"/>
                </a:solidFill>
              </a:rPr>
              <a:t>(Годик, М.А. Спортивная метрология : учебник / М.А.Годик. – М. : Физкультура и спорт, 2014. - 193 с.; Смирнов, Ю.И. Спортивная метрология : учебник / Ю.И.Смирнов, </a:t>
            </a:r>
            <a:r>
              <a:rPr lang="ru-RU" sz="2200" dirty="0" err="1" smtClean="0">
                <a:solidFill>
                  <a:srgbClr val="FF0000"/>
                </a:solidFill>
              </a:rPr>
              <a:t>М.М.Полевщиков</a:t>
            </a:r>
            <a:r>
              <a:rPr lang="ru-RU" sz="2200" dirty="0" smtClean="0">
                <a:solidFill>
                  <a:srgbClr val="FF0000"/>
                </a:solidFill>
              </a:rPr>
              <a:t>. - М. : Академия, 2019. - 232 с.).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В эксперименте принимали участие  хоккеисты (</a:t>
            </a:r>
            <a:r>
              <a:rPr lang="en-US" sz="2200" dirty="0" smtClean="0">
                <a:solidFill>
                  <a:schemeClr val="tx1"/>
                </a:solidFill>
              </a:rPr>
              <a:t>n</a:t>
            </a:r>
            <a:r>
              <a:rPr lang="ru-RU" sz="2200" dirty="0" smtClean="0">
                <a:solidFill>
                  <a:schemeClr val="tx1"/>
                </a:solidFill>
              </a:rPr>
              <a:t>=35) - в течение одного неполного хоккейного сезона 2023/2024 гг. была зарегистрирована эффективность игры в численном неравенстве: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- КГ (</a:t>
            </a:r>
            <a:r>
              <a:rPr lang="en-US" sz="2200" dirty="0" smtClean="0">
                <a:solidFill>
                  <a:schemeClr val="tx1"/>
                </a:solidFill>
              </a:rPr>
              <a:t>n</a:t>
            </a:r>
            <a:r>
              <a:rPr lang="ru-RU" sz="2200" dirty="0" smtClean="0">
                <a:solidFill>
                  <a:schemeClr val="tx1"/>
                </a:solidFill>
              </a:rPr>
              <a:t>=17) – игроки  «</a:t>
            </a:r>
            <a:r>
              <a:rPr lang="ru-RU" sz="2200" dirty="0" err="1" smtClean="0">
                <a:solidFill>
                  <a:schemeClr val="tx1"/>
                </a:solidFill>
              </a:rPr>
              <a:t>СКА-Варяги</a:t>
            </a:r>
            <a:r>
              <a:rPr lang="ru-RU" sz="2200" dirty="0" smtClean="0">
                <a:solidFill>
                  <a:schemeClr val="tx1"/>
                </a:solidFill>
              </a:rPr>
              <a:t>» 2007 г.р.;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- ЭГ (</a:t>
            </a:r>
            <a:r>
              <a:rPr lang="en-US" sz="2200" dirty="0" smtClean="0">
                <a:solidFill>
                  <a:schemeClr val="tx1"/>
                </a:solidFill>
              </a:rPr>
              <a:t>n</a:t>
            </a:r>
            <a:r>
              <a:rPr lang="ru-RU" sz="2200" dirty="0" smtClean="0">
                <a:solidFill>
                  <a:schemeClr val="tx1"/>
                </a:solidFill>
              </a:rPr>
              <a:t>=18) – игроки  «</a:t>
            </a:r>
            <a:r>
              <a:rPr lang="ru-RU" sz="2200" dirty="0" err="1" smtClean="0">
                <a:solidFill>
                  <a:schemeClr val="tx1"/>
                </a:solidFill>
              </a:rPr>
              <a:t>СКА-Стрельна</a:t>
            </a:r>
            <a:r>
              <a:rPr lang="ru-RU" sz="2200" dirty="0" smtClean="0">
                <a:solidFill>
                  <a:schemeClr val="tx1"/>
                </a:solidFill>
              </a:rPr>
              <a:t>» 2007 г.р.</a:t>
            </a:r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 В КГ тренерский штаб реализовывал программную методику, в то время как в ЭГ было реализовано следующее: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а) приоритет на ведущие технико-тактические действия;  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б) сложность и последовательность выполнения технико-тактических действий: индивидуальные – групповые – командные.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в) сочетание в применении ведущих действий.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Занятия в группах проводились параллельно, а после проведения определенного времени определялось эффективность разработанной программы. 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Разработанный комплекс упражнений по технической подготовке у хоккеистов содержал: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- приоритет в подготовке на подвижные игры;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- имелись результаты начального и конечного уровня общей физической подготовленности;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	- распределение детей на подгруппы в соответствии с возрастным развитием и уровнем мастерства.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Экспертное оценивание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1600" dirty="0" smtClean="0">
                <a:solidFill>
                  <a:schemeClr val="tx1"/>
                </a:solidFill>
              </a:rPr>
              <a:t>, В.М. Основы спортивной метрологии / В.М. </a:t>
            </a:r>
            <a:r>
              <a:rPr lang="ru-RU" sz="16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1600" dirty="0" smtClean="0">
                <a:solidFill>
                  <a:schemeClr val="tx1"/>
                </a:solidFill>
              </a:rPr>
              <a:t>. – М. : Физкультура и спорт, 2016. – 152 с.; Колосков, В.И. Подготовка хоккеистов / В.И. Колосков, В.П. </a:t>
            </a:r>
            <a:r>
              <a:rPr lang="ru-RU" sz="1600" dirty="0" err="1" smtClean="0">
                <a:solidFill>
                  <a:schemeClr val="tx1"/>
                </a:solidFill>
              </a:rPr>
              <a:t>Климин</a:t>
            </a:r>
            <a:r>
              <a:rPr lang="ru-RU" sz="1600" dirty="0" smtClean="0">
                <a:solidFill>
                  <a:schemeClr val="tx1"/>
                </a:solidFill>
              </a:rPr>
              <a:t>. – М. : Физкультура и спорт, 2018. – 238 с.;  Колосков, В.И. Управление подготовкой хоккеистов / В.И. Колосков, В.П. </a:t>
            </a:r>
            <a:r>
              <a:rPr lang="ru-RU" sz="1600" dirty="0" err="1" smtClean="0">
                <a:solidFill>
                  <a:schemeClr val="tx1"/>
                </a:solidFill>
              </a:rPr>
              <a:t>Климин</a:t>
            </a:r>
            <a:r>
              <a:rPr lang="ru-RU" sz="1600" dirty="0" smtClean="0">
                <a:solidFill>
                  <a:schemeClr val="tx1"/>
                </a:solidFill>
              </a:rPr>
              <a:t>. – М. : Физкультура и спорт, 2018. – 162 с. ; </a:t>
            </a:r>
            <a:r>
              <a:rPr lang="ru-RU" sz="1600" dirty="0" err="1" smtClean="0">
                <a:solidFill>
                  <a:schemeClr val="tx1"/>
                </a:solidFill>
              </a:rPr>
              <a:t>Костка</a:t>
            </a:r>
            <a:r>
              <a:rPr lang="ru-RU" sz="1600" dirty="0" smtClean="0">
                <a:solidFill>
                  <a:schemeClr val="tx1"/>
                </a:solidFill>
              </a:rPr>
              <a:t>, В. Современный хоккей / В. </a:t>
            </a:r>
            <a:r>
              <a:rPr lang="ru-RU" sz="1600" dirty="0" err="1" smtClean="0">
                <a:solidFill>
                  <a:schemeClr val="tx1"/>
                </a:solidFill>
              </a:rPr>
              <a:t>Костка</a:t>
            </a:r>
            <a:r>
              <a:rPr lang="ru-RU" sz="1600" dirty="0" smtClean="0">
                <a:solidFill>
                  <a:schemeClr val="tx1"/>
                </a:solidFill>
              </a:rPr>
              <a:t>. – Киев : Физкультура и спорт, 2016. – 248 с.; </a:t>
            </a:r>
            <a:r>
              <a:rPr lang="ru-RU" sz="1600" dirty="0" err="1" smtClean="0">
                <a:solidFill>
                  <a:schemeClr val="tx1"/>
                </a:solidFill>
              </a:rPr>
              <a:t>Кыверялг</a:t>
            </a:r>
            <a:r>
              <a:rPr lang="ru-RU" sz="1600" dirty="0" smtClean="0">
                <a:solidFill>
                  <a:schemeClr val="tx1"/>
                </a:solidFill>
              </a:rPr>
              <a:t>, А.А. Методы исследований в профессиональной педагогике / </a:t>
            </a:r>
            <a:r>
              <a:rPr lang="ru-RU" sz="1600" dirty="0" err="1" smtClean="0">
                <a:solidFill>
                  <a:schemeClr val="tx1"/>
                </a:solidFill>
              </a:rPr>
              <a:t>А.А.Кыверялг</a:t>
            </a:r>
            <a:r>
              <a:rPr lang="ru-RU" sz="1600" dirty="0" smtClean="0">
                <a:solidFill>
                  <a:schemeClr val="tx1"/>
                </a:solidFill>
              </a:rPr>
              <a:t>. – </a:t>
            </a:r>
            <a:r>
              <a:rPr lang="ru-RU" sz="1600" dirty="0" err="1" smtClean="0">
                <a:solidFill>
                  <a:schemeClr val="tx1"/>
                </a:solidFill>
              </a:rPr>
              <a:t>Таллин</a:t>
            </a:r>
            <a:r>
              <a:rPr lang="ru-RU" sz="1600" dirty="0" smtClean="0">
                <a:solidFill>
                  <a:schemeClr val="tx1"/>
                </a:solidFill>
              </a:rPr>
              <a:t> : </a:t>
            </a:r>
            <a:r>
              <a:rPr lang="ru-RU" sz="1600" dirty="0" err="1" smtClean="0">
                <a:solidFill>
                  <a:schemeClr val="tx1"/>
                </a:solidFill>
              </a:rPr>
              <a:t>Валгус</a:t>
            </a:r>
            <a:r>
              <a:rPr lang="ru-RU" sz="1600" dirty="0" smtClean="0">
                <a:solidFill>
                  <a:schemeClr val="tx1"/>
                </a:solidFill>
              </a:rPr>
              <a:t>, 2019. – 334 с.; </a:t>
            </a:r>
            <a:r>
              <a:rPr lang="ru-RU" sz="1600" dirty="0" err="1" smtClean="0">
                <a:solidFill>
                  <a:schemeClr val="tx1"/>
                </a:solidFill>
              </a:rPr>
              <a:t>Начинская</a:t>
            </a:r>
            <a:r>
              <a:rPr lang="ru-RU" sz="1600" dirty="0" smtClean="0">
                <a:solidFill>
                  <a:schemeClr val="tx1"/>
                </a:solidFill>
              </a:rPr>
              <a:t>, С.В. Спортивная метрология : учеб. пособие / </a:t>
            </a:r>
            <a:r>
              <a:rPr lang="ru-RU" sz="1600" dirty="0" err="1" smtClean="0">
                <a:solidFill>
                  <a:schemeClr val="tx1"/>
                </a:solidFill>
              </a:rPr>
              <a:t>С.В.Начинская</a:t>
            </a:r>
            <a:r>
              <a:rPr lang="ru-RU" sz="1600" dirty="0" smtClean="0">
                <a:solidFill>
                  <a:schemeClr val="tx1"/>
                </a:solidFill>
              </a:rPr>
              <a:t>. – М. : Академия, 2015. – 240 с.) применялось для оценки эффективности выполнения ведущих ТТД, которые регистрировались тренерами во время календарных игр: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1. Количество и результативность (%) вбрасывания шайбы  - отношение общего количества вбрасывания шайбы к выигрышным;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2. Количество и результативность (%) броска шайбы  - отношение общего количества бросков к эффективным;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3. Количество и результативность (%) силовых единоборств - отношение количества брошенных шайб в ворота к выигранным;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4. Количество и результативность (%) передач шайбы – отношение общего числа передач по воротам к точности передач;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5. Количество и результативность (%) приема шайбы - отношение общего количества приемов шайбы к принятым;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6. Количество и результативность (%) игры в неравных составах - отношение количества времени игры в неравных составах к заброшенным шайбам при игре большинстве и не пропущенным шайбам при игре в меньшинстве.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7. Количество и результативность (%) атак на ворота противника - отношение количества атак к результативным.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Для их оценки эффективности выполнения ТТД были привлечены 3 тренера команды «Армия СКА» (г. Санкт-Петербург).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	Оценка эффективности выполнения действий производилась следующим образом: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«+» - действие результативное;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«-» - действие нерезультативное.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	Для регистрации результатов наблюдений тренеры-эксперты использовали протоколы. Затем полученные результаты были обработаны, сравнены между собой и вычислены среднестатистические показатели.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ИАР должна включать следующие составные части и разделы: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1) Титульный лист 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2) Оглавление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3) Введение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4) Основная часть 1-2-3 главы 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5) Заключение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6) Список использованных источников </a:t>
            </a: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7) Приложения</a:t>
            </a:r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1800" b="1" dirty="0" smtClean="0">
                <a:solidFill>
                  <a:schemeClr val="tx1"/>
                </a:solidFill>
              </a:rPr>
              <a:t> В педагогическом тестировании</a:t>
            </a:r>
            <a:r>
              <a:rPr lang="ru-RU" sz="1800" dirty="0" smtClean="0">
                <a:solidFill>
                  <a:schemeClr val="tx1"/>
                </a:solidFill>
              </a:rPr>
              <a:t> были реализованы тестовые процедуры, рекомендованные </a:t>
            </a:r>
            <a:r>
              <a:rPr lang="ru-RU" sz="1800" dirty="0" smtClean="0">
                <a:solidFill>
                  <a:srgbClr val="FF0000"/>
                </a:solidFill>
              </a:rPr>
              <a:t>специалистами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rgbClr val="FF0000"/>
                </a:solidFill>
              </a:rPr>
              <a:t>()</a:t>
            </a:r>
            <a:r>
              <a:rPr lang="ru-RU" sz="1800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бег 400 м с высокого старта, мин;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бег 3 км с высокого старта, мин;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бег на коньках челночный 5-54 м, сек;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пятерной прыжок в длину с места отталкивание 2 ногами, м, см.</a:t>
            </a:r>
          </a:p>
          <a:p>
            <a:pPr algn="just"/>
            <a:endParaRPr lang="ru-RU" sz="1800" dirty="0" smtClean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	При реализации тестирования соблюдались следующие требова­ния, рекомендованные специалистами (</a:t>
            </a:r>
            <a:r>
              <a:rPr lang="ru-RU" sz="1800" dirty="0" err="1" smtClean="0">
                <a:solidFill>
                  <a:schemeClr val="tx1"/>
                </a:solidFill>
              </a:rPr>
              <a:t>Селуянов</a:t>
            </a:r>
            <a:r>
              <a:rPr lang="ru-RU" sz="1800" dirty="0" smtClean="0">
                <a:solidFill>
                  <a:schemeClr val="tx1"/>
                </a:solidFill>
              </a:rPr>
              <a:t>, В.Н. Основы научно-методической деятельности в физической культуре : учеб. пособие / В.Н. </a:t>
            </a:r>
            <a:r>
              <a:rPr lang="ru-RU" sz="1800" dirty="0" err="1" smtClean="0">
                <a:solidFill>
                  <a:schemeClr val="tx1"/>
                </a:solidFill>
              </a:rPr>
              <a:t>Селуянов</a:t>
            </a:r>
            <a:r>
              <a:rPr lang="ru-RU" sz="1800" dirty="0" smtClean="0">
                <a:solidFill>
                  <a:schemeClr val="tx1"/>
                </a:solidFill>
              </a:rPr>
              <a:t>, М.П. Шестаков, И.П. </a:t>
            </a:r>
            <a:r>
              <a:rPr lang="ru-RU" sz="1800" dirty="0" err="1" smtClean="0">
                <a:solidFill>
                  <a:schemeClr val="tx1"/>
                </a:solidFill>
              </a:rPr>
              <a:t>Космина</a:t>
            </a:r>
            <a:r>
              <a:rPr lang="ru-RU" sz="1800" dirty="0" smtClean="0">
                <a:solidFill>
                  <a:schemeClr val="tx1"/>
                </a:solidFill>
              </a:rPr>
              <a:t>. – М. : </a:t>
            </a:r>
            <a:r>
              <a:rPr lang="ru-RU" sz="1800" dirty="0" err="1" smtClean="0">
                <a:solidFill>
                  <a:schemeClr val="tx1"/>
                </a:solidFill>
              </a:rPr>
              <a:t>СпортАкадемПресс</a:t>
            </a:r>
            <a:r>
              <a:rPr lang="ru-RU" sz="1800" dirty="0" smtClean="0">
                <a:solidFill>
                  <a:schemeClr val="tx1"/>
                </a:solidFill>
              </a:rPr>
              <a:t>, 2020. – 184 с.; Смирнов, Ю.И. Спортивная метрология : учебник / Ю.И. Смирнов,       М.М. </a:t>
            </a:r>
            <a:r>
              <a:rPr lang="ru-RU" sz="1800" dirty="0" err="1" smtClean="0">
                <a:solidFill>
                  <a:schemeClr val="tx1"/>
                </a:solidFill>
              </a:rPr>
              <a:t>Полевщиков</a:t>
            </a:r>
            <a:r>
              <a:rPr lang="ru-RU" sz="1800" dirty="0" smtClean="0">
                <a:solidFill>
                  <a:schemeClr val="tx1"/>
                </a:solidFill>
              </a:rPr>
              <a:t>. – М. : Академия, 2015. – 232 с.; Хоккей : программа спортивной подготовки для детско-юношеских школ, специализированных детско-юношеских школ олимпийского резерва / В.П. Савин, Г.Г. </a:t>
            </a:r>
            <a:r>
              <a:rPr lang="ru-RU" sz="1800" dirty="0" err="1" smtClean="0">
                <a:solidFill>
                  <a:schemeClr val="tx1"/>
                </a:solidFill>
              </a:rPr>
              <a:t>Удилов</a:t>
            </a:r>
            <a:r>
              <a:rPr lang="ru-RU" sz="1800" dirty="0" smtClean="0">
                <a:solidFill>
                  <a:schemeClr val="tx1"/>
                </a:solidFill>
              </a:rPr>
              <a:t>, Ю.В. Королев и др. – М. : Советский спорт, 2016. – 101 с.; Холодов, Ж.К. Теория и методика физического воспитания и спорта : учеб. пособие / Ж.К. Холодов, В.С. Кузнецов. – М. : Академия, 2020. – 476 с.; Холодов, Ж.К. Теория и методика физического воспитания и спорта : учеб. пособие  / Ж.К. Холодов, В.С. Кузнецов. – 2-е изд., </a:t>
            </a:r>
            <a:r>
              <a:rPr lang="ru-RU" sz="1800" dirty="0" err="1" smtClean="0">
                <a:solidFill>
                  <a:schemeClr val="tx1"/>
                </a:solidFill>
              </a:rPr>
              <a:t>испр</a:t>
            </a:r>
            <a:r>
              <a:rPr lang="ru-RU" sz="1800" dirty="0" smtClean="0">
                <a:solidFill>
                  <a:schemeClr val="tx1"/>
                </a:solidFill>
              </a:rPr>
              <a:t>. – М. : Академия, 2020. – 480 с.):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 стандартность, неизменность условий выполнения;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 адекватность теста поставленной задаче;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 обеспечение условий максимального проявления воз­можностей игрока;</a:t>
            </a: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-  детальный анализ итогов выполнения тестов.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Педагогическое тестирование. </a:t>
            </a:r>
            <a:r>
              <a:rPr lang="ru-RU" sz="2000" dirty="0" smtClean="0">
                <a:solidFill>
                  <a:schemeClr val="tx1"/>
                </a:solidFill>
              </a:rPr>
              <a:t>Оценка уровня развития гибкости осуществлялась в соответствии с рекомендациями специалистов (</a:t>
            </a:r>
            <a:r>
              <a:rPr lang="ru-RU" sz="2000" dirty="0" err="1" smtClean="0">
                <a:solidFill>
                  <a:schemeClr val="tx1"/>
                </a:solidFill>
              </a:rPr>
              <a:t>Начинская</a:t>
            </a:r>
            <a:r>
              <a:rPr lang="ru-RU" sz="2000" dirty="0" smtClean="0">
                <a:solidFill>
                  <a:schemeClr val="tx1"/>
                </a:solidFill>
              </a:rPr>
              <a:t>, С.В. Спортивная метрология : учеб. пособие / </a:t>
            </a:r>
            <a:r>
              <a:rPr lang="ru-RU" sz="2000" dirty="0" err="1" smtClean="0">
                <a:solidFill>
                  <a:schemeClr val="tx1"/>
                </a:solidFill>
              </a:rPr>
              <a:t>С.В.Начинская</a:t>
            </a:r>
            <a:r>
              <a:rPr lang="ru-RU" sz="2000" dirty="0" smtClean="0">
                <a:solidFill>
                  <a:schemeClr val="tx1"/>
                </a:solidFill>
              </a:rPr>
              <a:t>. – М. : Академия, 2015. – 240 с.; Плотников, В.В. Программа подготовки для Центров физической культуры и здоровья  / В.В. Плотников. - СПб: Печатник, 2022. – 89  с.; Плотников, В.В. Методические рекомендации для организации и планирования общей физической подготовки в Центрах физической культуры и здоровья / В.В. Плотников. - СПб: Печатник, 2023. – 56  с.; Плотников, В.В. Общая физическая подготовка детей 5-7 лет  / В.В. Плотников. - СПб: Печатник, 2023. – 56  с.).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Были применены три теста, входящие в программу подготовки Центра </a:t>
            </a:r>
            <a:r>
              <a:rPr lang="ru-RU" sz="2000" dirty="0" err="1" smtClean="0">
                <a:solidFill>
                  <a:schemeClr val="tx1"/>
                </a:solidFill>
              </a:rPr>
              <a:t>ФиЗ</a:t>
            </a:r>
            <a:r>
              <a:rPr lang="ru-RU" sz="2000" dirty="0" smtClean="0">
                <a:solidFill>
                  <a:schemeClr val="tx1"/>
                </a:solidFill>
              </a:rPr>
              <a:t> Калининского района (Плотников, В.В. Программа подготовки для Центров физической культуры и здоровья  / В.В. Плотников. - СПб: Печатник, 2022. – 89  с.; Плотников, В.В. Методические рекомендации для организации и планирования общей физической подготовки в Центрах физической культуры и здоровья / В.В. Плотников. - СПб: Печатник, 2023. – 56  с.):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- </a:t>
            </a:r>
            <a:r>
              <a:rPr lang="ru-RU" sz="2000" dirty="0" err="1" smtClean="0">
                <a:solidFill>
                  <a:srgbClr val="FF0000"/>
                </a:solidFill>
              </a:rPr>
              <a:t>выкрут</a:t>
            </a:r>
            <a:r>
              <a:rPr lang="ru-RU" sz="2000" dirty="0" smtClean="0">
                <a:solidFill>
                  <a:srgbClr val="FF0000"/>
                </a:solidFill>
              </a:rPr>
              <a:t>  рук;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- шпагат;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- наклон корпуса вперед.</a:t>
            </a:r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 С целью количественного и качественного анализа использовалась </a:t>
            </a:r>
            <a:r>
              <a:rPr lang="ru-RU" sz="2000" b="1" dirty="0" smtClean="0">
                <a:solidFill>
                  <a:schemeClr val="tx1"/>
                </a:solidFill>
              </a:rPr>
              <a:t>математическая статистика </a:t>
            </a:r>
            <a:r>
              <a:rPr lang="ru-RU" sz="2000" dirty="0" smtClean="0">
                <a:solidFill>
                  <a:schemeClr val="tx1"/>
                </a:solidFill>
              </a:rPr>
              <a:t>(Ефимова, М.Р. Общая теория статистики : учебник / М.Р. Ефимова, Е.В. Петрова, В.Н. Румянцев. – М. : ИНФРА-М, 2017. – 416 с.; Железняк, Ю.Д. Основы научно-методической деятельности в физической культуре и спорте : учеб. пособие / Ю.Д. Железняк, П.К. Петров. – М. : Академия, 2022. – 264 с.; </a:t>
            </a:r>
            <a:r>
              <a:rPr lang="ru-RU" sz="2000" dirty="0" err="1" smtClean="0">
                <a:solidFill>
                  <a:schemeClr val="tx1"/>
                </a:solidFill>
              </a:rPr>
              <a:t>Замедлина</a:t>
            </a:r>
            <a:r>
              <a:rPr lang="ru-RU" sz="2000" dirty="0" smtClean="0">
                <a:solidFill>
                  <a:schemeClr val="tx1"/>
                </a:solidFill>
              </a:rPr>
              <a:t>, В.И. Статистика : учеб. пособие  / В.И. </a:t>
            </a:r>
            <a:r>
              <a:rPr lang="ru-RU" sz="2000" dirty="0" err="1" smtClean="0">
                <a:solidFill>
                  <a:schemeClr val="tx1"/>
                </a:solidFill>
              </a:rPr>
              <a:t>Замедлина</a:t>
            </a:r>
            <a:r>
              <a:rPr lang="ru-RU" sz="2000" dirty="0" smtClean="0">
                <a:solidFill>
                  <a:schemeClr val="tx1"/>
                </a:solidFill>
              </a:rPr>
              <a:t>. – М. : РИОР, 2016. – 160 с.; </a:t>
            </a:r>
            <a:r>
              <a:rPr lang="ru-RU" sz="20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2000" dirty="0" smtClean="0">
                <a:solidFill>
                  <a:schemeClr val="tx1"/>
                </a:solidFill>
              </a:rPr>
              <a:t>, В.М. Основы спортивной метрологии / В.М. </a:t>
            </a:r>
            <a:r>
              <a:rPr lang="ru-RU" sz="20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2000" dirty="0" smtClean="0">
                <a:solidFill>
                  <a:schemeClr val="tx1"/>
                </a:solidFill>
              </a:rPr>
              <a:t>. – М. : Физкультура и спорт, 2016. – 152 с.). 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Математическая обработка результатов </a:t>
            </a:r>
            <a:r>
              <a:rPr lang="ru-RU" sz="2000" dirty="0" smtClean="0">
                <a:solidFill>
                  <a:schemeClr val="tx1"/>
                </a:solidFill>
              </a:rPr>
              <a:t>применялась нами с целью количественного и качественного анализа полученных данных. С помощью методов математической статистики, изложенных в соответствующих руководствах  (</a:t>
            </a:r>
            <a:r>
              <a:rPr lang="ru-RU" sz="2000" dirty="0" err="1" smtClean="0">
                <a:solidFill>
                  <a:schemeClr val="tx1"/>
                </a:solidFill>
              </a:rPr>
              <a:t>Замедлина</a:t>
            </a:r>
            <a:r>
              <a:rPr lang="ru-RU" sz="2000" dirty="0" smtClean="0">
                <a:solidFill>
                  <a:schemeClr val="tx1"/>
                </a:solidFill>
              </a:rPr>
              <a:t>, В.И. Статистика : учеб. пособие  / В.И. </a:t>
            </a:r>
            <a:r>
              <a:rPr lang="ru-RU" sz="2000" dirty="0" err="1" smtClean="0">
                <a:solidFill>
                  <a:schemeClr val="tx1"/>
                </a:solidFill>
              </a:rPr>
              <a:t>Замедлина</a:t>
            </a:r>
            <a:r>
              <a:rPr lang="ru-RU" sz="2000" dirty="0" smtClean="0">
                <a:solidFill>
                  <a:schemeClr val="tx1"/>
                </a:solidFill>
              </a:rPr>
              <a:t>. – М. : РИОР, 2016. – 160 с.; </a:t>
            </a:r>
            <a:r>
              <a:rPr lang="ru-RU" sz="20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2000" dirty="0" smtClean="0">
                <a:solidFill>
                  <a:schemeClr val="tx1"/>
                </a:solidFill>
              </a:rPr>
              <a:t>, В.М. Основы спортивной метрологии / В.М. </a:t>
            </a:r>
            <a:r>
              <a:rPr lang="ru-RU" sz="2000" dirty="0" err="1" smtClean="0">
                <a:solidFill>
                  <a:schemeClr val="tx1"/>
                </a:solidFill>
              </a:rPr>
              <a:t>Зациорский</a:t>
            </a:r>
            <a:r>
              <a:rPr lang="ru-RU" sz="2000" dirty="0" smtClean="0">
                <a:solidFill>
                  <a:schemeClr val="tx1"/>
                </a:solidFill>
              </a:rPr>
              <a:t>. – М. : Физкультура и спорт, 2016. – 152 с.) были обработаны результаты анкетирования тренерского состава, полученные результаты исследования и педагогического эксперимента.</a:t>
            </a:r>
          </a:p>
          <a:p>
            <a:pPr algn="just"/>
            <a:endParaRPr lang="ru-RU" sz="1800" dirty="0" smtClean="0"/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Математической обработке </a:t>
            </a:r>
            <a:r>
              <a:rPr lang="ru-RU" sz="2000" dirty="0" smtClean="0">
                <a:solidFill>
                  <a:schemeClr val="tx1"/>
                </a:solidFill>
              </a:rPr>
              <a:t>подвергались оценки экспертов-респондентов, по которым судили об эффективности разработанной программы исследования и которые являлись лишь суммарным выражением знаний, умений и навыков, полученные результаты исследования в течение всего педагогического эксперимента (</a:t>
            </a:r>
            <a:r>
              <a:rPr lang="ru-RU" sz="2000" dirty="0" err="1" smtClean="0">
                <a:solidFill>
                  <a:schemeClr val="tx1"/>
                </a:solidFill>
              </a:rPr>
              <a:t>Кыверялг</a:t>
            </a:r>
            <a:r>
              <a:rPr lang="ru-RU" sz="2000" dirty="0" smtClean="0">
                <a:solidFill>
                  <a:schemeClr val="tx1"/>
                </a:solidFill>
              </a:rPr>
              <a:t>, А.А. Методы исследований в профессиональной педагогике / А.А. </a:t>
            </a:r>
            <a:r>
              <a:rPr lang="ru-RU" sz="2000" dirty="0" err="1" smtClean="0">
                <a:solidFill>
                  <a:schemeClr val="tx1"/>
                </a:solidFill>
              </a:rPr>
              <a:t>Кыверялг</a:t>
            </a:r>
            <a:r>
              <a:rPr lang="ru-RU" sz="2000" dirty="0" smtClean="0">
                <a:solidFill>
                  <a:schemeClr val="tx1"/>
                </a:solidFill>
              </a:rPr>
              <a:t>. – </a:t>
            </a:r>
            <a:r>
              <a:rPr lang="ru-RU" sz="2000" dirty="0" err="1" smtClean="0">
                <a:solidFill>
                  <a:schemeClr val="tx1"/>
                </a:solidFill>
              </a:rPr>
              <a:t>Таллин</a:t>
            </a:r>
            <a:r>
              <a:rPr lang="ru-RU" sz="2000" dirty="0" smtClean="0">
                <a:solidFill>
                  <a:schemeClr val="tx1"/>
                </a:solidFill>
              </a:rPr>
              <a:t> : </a:t>
            </a:r>
            <a:r>
              <a:rPr lang="ru-RU" sz="2000" dirty="0" err="1" smtClean="0">
                <a:solidFill>
                  <a:schemeClr val="tx1"/>
                </a:solidFill>
              </a:rPr>
              <a:t>Валгус</a:t>
            </a:r>
            <a:r>
              <a:rPr lang="ru-RU" sz="2000" dirty="0" smtClean="0">
                <a:solidFill>
                  <a:schemeClr val="tx1"/>
                </a:solidFill>
              </a:rPr>
              <a:t>, 2019. – 334 с.; </a:t>
            </a:r>
            <a:r>
              <a:rPr lang="ru-RU" sz="2000" dirty="0" err="1" smtClean="0">
                <a:solidFill>
                  <a:schemeClr val="tx1"/>
                </a:solidFill>
              </a:rPr>
              <a:t>Масальгин</a:t>
            </a:r>
            <a:r>
              <a:rPr lang="ru-RU" sz="2000" dirty="0" smtClean="0">
                <a:solidFill>
                  <a:schemeClr val="tx1"/>
                </a:solidFill>
              </a:rPr>
              <a:t>, Н.А. Математико-статистические методы в спорте / Н.А. </a:t>
            </a:r>
            <a:r>
              <a:rPr lang="ru-RU" sz="2000" dirty="0" err="1" smtClean="0">
                <a:solidFill>
                  <a:schemeClr val="tx1"/>
                </a:solidFill>
              </a:rPr>
              <a:t>Масальгин</a:t>
            </a:r>
            <a:r>
              <a:rPr lang="ru-RU" sz="2000" dirty="0" smtClean="0">
                <a:solidFill>
                  <a:schemeClr val="tx1"/>
                </a:solidFill>
              </a:rPr>
              <a:t>. – М. : Физкультура и спорт, 1974. – 151 с.).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С помощью методов математической статистики, изложенных в соответствующих руководствах, были обработаны все результаты педагогического исследования.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Все полученные результаты экспериментальных исследований были обработаны с помощью методов </a:t>
            </a:r>
            <a:r>
              <a:rPr lang="ru-RU" sz="2000" b="1" dirty="0" smtClean="0">
                <a:solidFill>
                  <a:schemeClr val="tx1"/>
                </a:solidFill>
              </a:rPr>
              <a:t>математической статистики</a:t>
            </a:r>
            <a:r>
              <a:rPr lang="ru-RU" sz="2000" dirty="0" smtClean="0">
                <a:solidFill>
                  <a:schemeClr val="tx1"/>
                </a:solidFill>
              </a:rPr>
              <a:t>, изложенных в соответствующих руководствах (</a:t>
            </a:r>
            <a:r>
              <a:rPr lang="ru-RU" sz="2000" dirty="0" err="1" smtClean="0">
                <a:solidFill>
                  <a:schemeClr val="tx1"/>
                </a:solidFill>
              </a:rPr>
              <a:t>Масальгин</a:t>
            </a:r>
            <a:r>
              <a:rPr lang="ru-RU" sz="2000" dirty="0" smtClean="0">
                <a:solidFill>
                  <a:schemeClr val="tx1"/>
                </a:solidFill>
              </a:rPr>
              <a:t>, Н.А. Математико-статистические методы в спорте / Н.А. </a:t>
            </a:r>
            <a:r>
              <a:rPr lang="ru-RU" sz="2000" dirty="0" err="1" smtClean="0">
                <a:solidFill>
                  <a:schemeClr val="tx1"/>
                </a:solidFill>
              </a:rPr>
              <a:t>Масальгин</a:t>
            </a:r>
            <a:r>
              <a:rPr lang="ru-RU" sz="2000" dirty="0" smtClean="0">
                <a:solidFill>
                  <a:schemeClr val="tx1"/>
                </a:solidFill>
              </a:rPr>
              <a:t>. – М. : Физкультура и спорт, 1974. – 151 с.; </a:t>
            </a:r>
            <a:r>
              <a:rPr lang="ru-RU" sz="2000" dirty="0" err="1" smtClean="0">
                <a:solidFill>
                  <a:schemeClr val="tx1"/>
                </a:solidFill>
              </a:rPr>
              <a:t>Начинская</a:t>
            </a:r>
            <a:r>
              <a:rPr lang="ru-RU" sz="2000" dirty="0" smtClean="0">
                <a:solidFill>
                  <a:schemeClr val="tx1"/>
                </a:solidFill>
              </a:rPr>
              <a:t>, С.В. Спортивная метрология : учеб. пособие  / С.В. </a:t>
            </a:r>
            <a:r>
              <a:rPr lang="ru-RU" sz="2000" dirty="0" err="1" smtClean="0">
                <a:solidFill>
                  <a:schemeClr val="tx1"/>
                </a:solidFill>
              </a:rPr>
              <a:t>Начинская</a:t>
            </a:r>
            <a:r>
              <a:rPr lang="ru-RU" sz="2000" dirty="0" smtClean="0">
                <a:solidFill>
                  <a:schemeClr val="tx1"/>
                </a:solidFill>
              </a:rPr>
              <a:t>. – М. : Академия, 2013. – 240 с.; </a:t>
            </a:r>
            <a:r>
              <a:rPr lang="ru-RU" sz="2000" dirty="0" err="1" smtClean="0">
                <a:solidFill>
                  <a:schemeClr val="tx1"/>
                </a:solidFill>
              </a:rPr>
              <a:t>Неганова</a:t>
            </a:r>
            <a:r>
              <a:rPr lang="ru-RU" sz="2000" dirty="0" smtClean="0">
                <a:solidFill>
                  <a:schemeClr val="tx1"/>
                </a:solidFill>
              </a:rPr>
              <a:t>, Л.М. Общая теория статистики : учеб. пособие  / Л.М. </a:t>
            </a:r>
            <a:r>
              <a:rPr lang="ru-RU" sz="2000" dirty="0" err="1" smtClean="0">
                <a:solidFill>
                  <a:schemeClr val="tx1"/>
                </a:solidFill>
              </a:rPr>
              <a:t>Неганова</a:t>
            </a:r>
            <a:r>
              <a:rPr lang="ru-RU" sz="2000" dirty="0" smtClean="0">
                <a:solidFill>
                  <a:schemeClr val="tx1"/>
                </a:solidFill>
              </a:rPr>
              <a:t>. – М. : РИОР, 2017. – 96 с.).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sz="2800" dirty="0" smtClean="0"/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1"/>
                </a:solidFill>
              </a:rPr>
              <a:t>В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работе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расчитывались</a:t>
            </a:r>
            <a:r>
              <a:rPr lang="de-DE" sz="2400" dirty="0" smtClean="0">
                <a:solidFill>
                  <a:schemeClr val="tx1"/>
                </a:solidFill>
              </a:rPr>
              <a:t>: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de-DE" sz="2400" dirty="0" err="1" smtClean="0">
                <a:solidFill>
                  <a:schemeClr val="tx1"/>
                </a:solidFill>
              </a:rPr>
              <a:t>средняя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арифметическая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величина</a:t>
            </a:r>
            <a:r>
              <a:rPr lang="de-DE" sz="2400" dirty="0" smtClean="0">
                <a:solidFill>
                  <a:schemeClr val="tx1"/>
                </a:solidFill>
              </a:rPr>
              <a:t> (М),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de-DE" sz="2400" dirty="0" err="1" smtClean="0">
                <a:solidFill>
                  <a:schemeClr val="tx1"/>
                </a:solidFill>
              </a:rPr>
              <a:t>среднее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квадратическое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отклонение</a:t>
            </a:r>
            <a:r>
              <a:rPr lang="de-DE" sz="2400" dirty="0" smtClean="0">
                <a:solidFill>
                  <a:schemeClr val="tx1"/>
                </a:solidFill>
              </a:rPr>
              <a:t> (</a:t>
            </a:r>
            <a:r>
              <a:rPr lang="de-DE" sz="2400" dirty="0" smtClean="0">
                <a:solidFill>
                  <a:schemeClr val="tx1"/>
                </a:solidFill>
                <a:sym typeface="Symbol"/>
              </a:rPr>
              <a:t></a:t>
            </a:r>
            <a:r>
              <a:rPr lang="de-DE" sz="2400" dirty="0" smtClean="0">
                <a:solidFill>
                  <a:schemeClr val="tx1"/>
                </a:solidFill>
              </a:rPr>
              <a:t>),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ошибка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средней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арифметической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величины</a:t>
            </a:r>
            <a:r>
              <a:rPr lang="de-DE" sz="2400" dirty="0" smtClean="0">
                <a:solidFill>
                  <a:schemeClr val="tx1"/>
                </a:solidFill>
              </a:rPr>
              <a:t> (</a:t>
            </a:r>
            <a:r>
              <a:rPr lang="de-DE" sz="2400" dirty="0" smtClean="0">
                <a:solidFill>
                  <a:schemeClr val="tx1"/>
                </a:solidFill>
                <a:sym typeface="Symbol"/>
              </a:rPr>
              <a:t></a:t>
            </a:r>
            <a:r>
              <a:rPr lang="en-US" sz="2400" dirty="0" smtClean="0">
                <a:solidFill>
                  <a:schemeClr val="tx1"/>
                </a:solidFill>
              </a:rPr>
              <a:t>m</a:t>
            </a:r>
            <a:r>
              <a:rPr lang="de-DE" sz="2400" dirty="0" smtClean="0">
                <a:solidFill>
                  <a:schemeClr val="tx1"/>
                </a:solidFill>
              </a:rPr>
              <a:t>),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уровень статистической достоверности;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коэффициент корреляции </a:t>
            </a:r>
            <a:r>
              <a:rPr lang="ru-RU" sz="2400" dirty="0" err="1" smtClean="0">
                <a:solidFill>
                  <a:srgbClr val="FF0000"/>
                </a:solidFill>
              </a:rPr>
              <a:t>Бравэ</a:t>
            </a:r>
            <a:r>
              <a:rPr lang="ru-RU" sz="2400" dirty="0" err="1" smtClean="0">
                <a:solidFill>
                  <a:schemeClr val="tx1"/>
                </a:solidFill>
              </a:rPr>
              <a:t>-</a:t>
            </a:r>
            <a:r>
              <a:rPr lang="ru-RU" sz="2400" dirty="0" err="1" smtClean="0">
                <a:solidFill>
                  <a:srgbClr val="FF0000"/>
                </a:solidFill>
              </a:rPr>
              <a:t>Пирсона</a:t>
            </a:r>
            <a:r>
              <a:rPr lang="ru-RU" sz="2400" dirty="0" smtClean="0">
                <a:solidFill>
                  <a:srgbClr val="FF0000"/>
                </a:solidFill>
              </a:rPr>
              <a:t> (</a:t>
            </a:r>
            <a:r>
              <a:rPr lang="ru-RU" sz="2400" dirty="0" err="1" smtClean="0">
                <a:solidFill>
                  <a:srgbClr val="FF0000"/>
                </a:solidFill>
              </a:rPr>
              <a:t>Спирмена</a:t>
            </a:r>
            <a:r>
              <a:rPr lang="ru-RU" sz="2400" dirty="0" smtClean="0">
                <a:solidFill>
                  <a:srgbClr val="FF0000"/>
                </a:solidFill>
              </a:rPr>
              <a:t>)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С помощью вышеперечисленных методов математической обработки результатов был сделан вывод о достоверности полученных результатов с помощью пакета прикладных программ «</a:t>
            </a:r>
            <a:r>
              <a:rPr lang="en-US" sz="2400" dirty="0" err="1" smtClean="0">
                <a:solidFill>
                  <a:schemeClr val="tx1"/>
                </a:solidFill>
              </a:rPr>
              <a:t>Biostat</a:t>
            </a:r>
            <a:r>
              <a:rPr lang="ru-RU" sz="2400" dirty="0" smtClean="0">
                <a:solidFill>
                  <a:schemeClr val="tx1"/>
                </a:solidFill>
              </a:rPr>
              <a:t>».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800" dirty="0" smtClean="0"/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endParaRPr lang="ru-RU" sz="2200" dirty="0" smtClean="0">
              <a:solidFill>
                <a:srgbClr val="FF0000"/>
              </a:solidFill>
            </a:endParaRP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2.2. Организация исследов</a:t>
            </a:r>
            <a:r>
              <a:rPr lang="ru-RU" dirty="0" smtClean="0">
                <a:solidFill>
                  <a:schemeClr val="tx1"/>
                </a:solidFill>
              </a:rPr>
              <a:t>ания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Первый этап  исследования (</a:t>
            </a:r>
            <a:r>
              <a:rPr lang="ru-RU" sz="2400" dirty="0" smtClean="0">
                <a:solidFill>
                  <a:srgbClr val="FF0000"/>
                </a:solidFill>
              </a:rPr>
              <a:t>сентябрь 2023 гг. – ноябрь 2023 гг</a:t>
            </a:r>
            <a:r>
              <a:rPr lang="ru-RU" sz="2400" dirty="0" smtClean="0">
                <a:solidFill>
                  <a:schemeClr val="tx1"/>
                </a:solidFill>
              </a:rPr>
              <a:t>.): проводился анализ научно-методической литературы по избранной нами теме исследования.  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Второй этап исследования (</a:t>
            </a:r>
            <a:r>
              <a:rPr lang="ru-RU" sz="2400" dirty="0" smtClean="0">
                <a:solidFill>
                  <a:srgbClr val="FF0000"/>
                </a:solidFill>
              </a:rPr>
              <a:t>декабрь 2023 г. – февраль 2024 г.</a:t>
            </a:r>
            <a:r>
              <a:rPr lang="ru-RU" sz="2400" dirty="0" smtClean="0">
                <a:solidFill>
                  <a:schemeClr val="tx1"/>
                </a:solidFill>
              </a:rPr>
              <a:t>):  проводился педагогический эксперимент для определения эффективности разработанного комплекса. 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На третьем этапе  исследования (</a:t>
            </a:r>
            <a:r>
              <a:rPr lang="ru-RU" sz="2400" dirty="0" smtClean="0">
                <a:solidFill>
                  <a:srgbClr val="FF0000"/>
                </a:solidFill>
              </a:rPr>
              <a:t>март 2024 г.</a:t>
            </a:r>
            <a:r>
              <a:rPr lang="ru-RU" sz="2400" dirty="0" smtClean="0">
                <a:solidFill>
                  <a:schemeClr val="tx1"/>
                </a:solidFill>
              </a:rPr>
              <a:t>) осуществлялась обработка анализ и систематизация результатов педагогического эксперимента, оформление исследования. </a:t>
            </a:r>
          </a:p>
          <a:p>
            <a:r>
              <a:rPr lang="ru-RU" sz="2400" dirty="0" smtClean="0"/>
              <a:t> 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797258" cy="63708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Требования к: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2.2. Организация исследования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 В организации исследования необходимо выделить три взаимосвязанных этапа: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- первый этап  исследования (</a:t>
            </a:r>
            <a:r>
              <a:rPr lang="ru-RU" sz="2000" dirty="0" smtClean="0">
                <a:solidFill>
                  <a:srgbClr val="FF0000"/>
                </a:solidFill>
              </a:rPr>
              <a:t>ноябрь 2023 г</a:t>
            </a:r>
            <a:r>
              <a:rPr lang="ru-RU" sz="2000" dirty="0" smtClean="0">
                <a:solidFill>
                  <a:schemeClr val="tx1"/>
                </a:solidFill>
              </a:rPr>
              <a:t>.): проводился анализ научно-методической литературы по теме исследования. Определялись объект, предмет, цель, гипотеза исследования, его задачи; проводился подбор методов исследования.  Разработана методика совершенствования игры при численном неравенстве, изучалась литература по теории и методике тренировки в игровых видах спорта, планировался педагогический эксперимент, проводилось анкетирование тренерского состава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- второй этап исследования (</a:t>
            </a:r>
            <a:r>
              <a:rPr lang="ru-RU" sz="2000" dirty="0" smtClean="0">
                <a:solidFill>
                  <a:srgbClr val="FF0000"/>
                </a:solidFill>
              </a:rPr>
              <a:t>декабрь 2023 г. – апрель 2024 гг.</a:t>
            </a:r>
            <a:r>
              <a:rPr lang="ru-RU" sz="2000" dirty="0" smtClean="0">
                <a:solidFill>
                  <a:schemeClr val="tx1"/>
                </a:solidFill>
              </a:rPr>
              <a:t>): проводился формирующий педагогический эксперимент, регистрировалась динамика эффективности игры при численном неравенстве у хоккеистов контрольной и экспериментальной групп.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	- третий этап  исследования (</a:t>
            </a:r>
            <a:r>
              <a:rPr lang="ru-RU" sz="2000" dirty="0" smtClean="0">
                <a:solidFill>
                  <a:srgbClr val="FF0000"/>
                </a:solidFill>
              </a:rPr>
              <a:t>май 2024 г</a:t>
            </a:r>
            <a:r>
              <a:rPr lang="ru-RU" sz="2000" dirty="0" smtClean="0">
                <a:solidFill>
                  <a:schemeClr val="tx1"/>
                </a:solidFill>
              </a:rPr>
              <a:t>.): завершающий и обобщающий характер. Осуществлялась обработка результатов педагогического эксперимента, выполнялись их анализ и  систематизация, формулировались выводы и заключение, оформлялось данное исследование, обобщены полученные материалы исследования, проведена математико-статистическая обработка полученных результатов исследования, сформулированы выводы, выполнено литературное оформление ИАР.</a:t>
            </a:r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2.2. Организация исследования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</a:rPr>
              <a:t>	…..</a:t>
            </a:r>
            <a:r>
              <a:rPr lang="ru-RU" sz="2800" b="1" dirty="0" smtClean="0">
                <a:solidFill>
                  <a:schemeClr val="tx1"/>
                </a:solidFill>
              </a:rPr>
              <a:t>Заключительные слова: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 Таким образом, для решения поставленных задач нами были использованы адекватные и достаточные (в количественном отношении) средства, методы и непосредственно сама организация исследования, а также   методы  оценки   эффективности экспериментальной методики.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Глава 3. Результаты исследований и их анализ. Название главы должно отражать результаты исследования в соответствие с тематикой исследования. 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	</a:t>
            </a:r>
            <a:r>
              <a:rPr lang="ru-RU" dirty="0" smtClean="0">
                <a:solidFill>
                  <a:schemeClr val="tx1"/>
                </a:solidFill>
              </a:rPr>
              <a:t>Третья глава содержит данные, полученные в ходе исследования, их анализ и обсуждение в соответствии с поставленными задачами.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Результаты исследований подкрепляются рисунками, таблицами и т.п.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rgbClr val="FF0000"/>
                </a:solidFill>
              </a:rPr>
              <a:t>При этом необходимо в таблицы помещать результаты до начала исследования и после его завершения. 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Глава </a:t>
            </a:r>
            <a:r>
              <a:rPr lang="en-US" b="1" dirty="0" smtClean="0">
                <a:solidFill>
                  <a:schemeClr val="tx1"/>
                </a:solidFill>
              </a:rPr>
              <a:t>III</a:t>
            </a:r>
            <a:r>
              <a:rPr lang="ru-RU" b="1" dirty="0" smtClean="0">
                <a:solidFill>
                  <a:schemeClr val="tx1"/>
                </a:solidFill>
              </a:rPr>
              <a:t>. Результаты исследования эффективности разработанного комплекса упражнений по общей физической подготовке у хоккеистов на этапе начальной подготовки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3.1. Выявление факторов, влияющих на эффективность проведения занятий по общей физической подготовке  у хоккеистов 7-8лет</a:t>
            </a:r>
            <a:r>
              <a:rPr lang="ru-RU" dirty="0" smtClean="0"/>
              <a:t>	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……… описание…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1) Титульный лист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Данные титульного листа должны быть представлены в определенном порядке и содержать: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 полное название университета;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фамилию, имя, отчество автора;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  <a:r>
              <a:rPr lang="ru-RU" sz="2800" dirty="0" smtClean="0">
                <a:solidFill>
                  <a:srgbClr val="FF0000"/>
                </a:solidFill>
              </a:rPr>
              <a:t>- название работы;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название программы профессиональной переподготовки;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фамилию, имя, отчество научного руководителя и его ученое звание и ученая степень;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город и год. </a:t>
            </a: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	Таблица 1 - Факторы, влияющие на эффективность проведения занятий по общей физической подготовке у хоккеистов на спортивно-оздоровительном этапе подготовки по результатам анкетирования тренерского состава (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=6), %</a:t>
            </a:r>
          </a:p>
          <a:p>
            <a:endParaRPr lang="ru-RU" dirty="0" smtClean="0"/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 fontAlgn="base"/>
            <a:r>
              <a:rPr lang="ru-RU" dirty="0" smtClean="0">
                <a:solidFill>
                  <a:schemeClr val="tx1"/>
                </a:solidFill>
              </a:rPr>
              <a:t>	Таблица 1 - Значимость факторов, влияющих на  результативность игры при численном неравенстве у хоккеистов на этапе совершенствования спортивного мастерства по результатам анкетирования тренеров (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=10), %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Таблица 2 – Систематизация ведущих действий и  оценка сложности выполнения групп технико-тактических действий  у хоккеистов 16-17 лет, баллы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just" fontAlgn="base"/>
            <a:r>
              <a:rPr lang="ru-RU" dirty="0" smtClean="0">
                <a:solidFill>
                  <a:schemeClr val="tx1"/>
                </a:solidFill>
              </a:rPr>
              <a:t>	Таблица 2 – Последовательность выполнения упражнений, баллы</a:t>
            </a:r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42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2 - </a:t>
            </a:r>
            <a:r>
              <a:rPr lang="ru-RU" sz="2000" b="1" dirty="0" smtClean="0">
                <a:solidFill>
                  <a:schemeClr val="tx1"/>
                </a:solidFill>
              </a:rPr>
              <a:t>Микроцикл (втягивающий), направленный на общую и специальную физическую подготовку у хоккеистов 13-15 лет в подготовительном периоде, %</a:t>
            </a:r>
          </a:p>
          <a:p>
            <a:pPr algn="just"/>
            <a:endParaRPr lang="ru-RU" sz="1600" dirty="0" smtClean="0">
              <a:solidFill>
                <a:srgbClr val="FFFF00"/>
              </a:solidFill>
            </a:endParaRPr>
          </a:p>
          <a:p>
            <a:pPr algn="just"/>
            <a:endParaRPr lang="ru-RU" sz="2000" dirty="0" smtClean="0">
              <a:solidFill>
                <a:srgbClr val="FFFF00"/>
              </a:solidFill>
            </a:endParaRP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09" y="1857365"/>
          <a:ext cx="11430081" cy="452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16"/>
                <a:gridCol w="2095515"/>
                <a:gridCol w="2095515"/>
                <a:gridCol w="2286016"/>
              </a:tblGrid>
              <a:tr h="74508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Дни недели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Общая физическая </a:t>
                      </a: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Специальная физическая</a:t>
                      </a: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7827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программе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Исследуемая 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программе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Исследуемая 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28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Понедельник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9-10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9,6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  <a:tr h="35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Вторник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9-10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9,7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9,2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Среда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9-10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9,8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  <a:tr h="4133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Четверг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9-10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9,3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  <a:tr h="35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Пятница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9-10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9,9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9-11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9,2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  <a:tr h="4846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Суббота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  <a:tr h="35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Воскресенье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Выходной</a:t>
                      </a:r>
                      <a:endParaRPr lang="ru-RU" sz="18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1524001"/>
          <a:ext cx="11379200" cy="4257675"/>
        </p:xfrm>
        <a:graphic>
          <a:graphicData uri="http://schemas.openxmlformats.org/drawingml/2006/table">
            <a:tbl>
              <a:tblPr/>
              <a:tblGrid>
                <a:gridCol w="711200"/>
                <a:gridCol w="10668000"/>
              </a:tblGrid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№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2253" marR="3225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Показатели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2253" marR="3225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и проявление оперативно-тактического мышления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двигательная активность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дисциплинированность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кататься на коньках и владеть клюшкой и шайбой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физическое развитие игрока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желание заниматься хоккеем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характер, волевые качества и их проявление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0" marR="0" lvl="0" indent="2540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657600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внимание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8" name="Rectangle 2"/>
          <p:cNvSpPr>
            <a:spLocks noChangeArrowheads="1"/>
          </p:cNvSpPr>
          <p:nvPr/>
        </p:nvSpPr>
        <p:spPr bwMode="auto">
          <a:xfrm>
            <a:off x="0" y="0"/>
            <a:ext cx="1219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1400">
              <a:solidFill>
                <a:srgbClr val="000000"/>
              </a:solidFill>
              <a:cs typeface="Times New Roman" pitchFamily="18" charset="0"/>
            </a:endParaRPr>
          </a:p>
          <a:p>
            <a:pPr algn="ctr" eaLnBrk="0" hangingPunct="0"/>
            <a:endParaRPr lang="ru-RU" sz="1400">
              <a:solidFill>
                <a:srgbClr val="000000"/>
              </a:solidFill>
              <a:cs typeface="Times New Roman" pitchFamily="18" charset="0"/>
            </a:endParaRPr>
          </a:p>
          <a:p>
            <a:pPr algn="ctr" eaLnBrk="0" hangingPunct="0"/>
            <a:endParaRPr lang="ru-RU"/>
          </a:p>
        </p:txBody>
      </p:sp>
      <p:sp>
        <p:nvSpPr>
          <p:cNvPr id="6179" name="Rectangle 36"/>
          <p:cNvSpPr>
            <a:spLocks noChangeArrowheads="1"/>
          </p:cNvSpPr>
          <p:nvPr/>
        </p:nvSpPr>
        <p:spPr bwMode="auto">
          <a:xfrm>
            <a:off x="711200" y="228601"/>
            <a:ext cx="1107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/>
              <a:t>Показатели для определения ведущих игроков </a:t>
            </a:r>
          </a:p>
          <a:p>
            <a:pPr algn="ctr"/>
            <a:r>
              <a:rPr lang="ru-RU" sz="2000" b="1"/>
              <a:t>у хоккеистов на предварительном этапе подготовки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E87215ED-C214-44AA-971E-7F4ADAEDC5B9}" type="slidenum">
              <a:rPr lang="en-US" sz="2400" b="1">
                <a:solidFill>
                  <a:srgbClr val="E4E9EF">
                    <a:shade val="90000"/>
                  </a:srgbClr>
                </a:solidFill>
              </a:rPr>
              <a:pPr lvl="0">
                <a:defRPr/>
              </a:pPr>
              <a:t>44</a:t>
            </a:fld>
            <a:endParaRPr lang="en-US" sz="2400" b="1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214290"/>
            <a:ext cx="11617291" cy="623904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/>
                <a:cs typeface="Times New Roman"/>
              </a:rPr>
              <a:t>Таблица 1 - Факторы, влияющие на эффективность проведения занятий по общей физической подготовке у хоккеистов на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предварительном 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cs typeface="Times New Roman"/>
              </a:rPr>
              <a:t>этапе подготовки</a:t>
            </a:r>
            <a:r>
              <a:rPr lang="ru-RU" altLang="en-US" sz="2000" b="1" dirty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cs typeface="Times New Roman"/>
              </a:rPr>
              <a:t>по результатам анкетирования тренерского состава (n=6),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%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926" y="2285992"/>
          <a:ext cx="11514489" cy="3853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040"/>
                <a:gridCol w="8445944"/>
                <a:gridCol w="2283505"/>
              </a:tblGrid>
              <a:tr h="10446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altLang="en-US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Факторы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2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Значимость </a:t>
                      </a:r>
                      <a:endParaRPr lang="ru-RU" sz="2000" b="1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/>
                </a:tc>
              </a:tr>
              <a:tr h="703376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200" b="0" spc="-7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Приоритет в подготовке на подвижные игры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</a:tr>
              <a:tr h="885534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Результаты начального и конечного уровня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общей физической подготовленности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</a:tr>
              <a:tr h="1099535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Распределение детей на подгруппы в соответствии с возрастным развитием и уровнем мастерства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45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1 - </a:t>
            </a:r>
            <a:r>
              <a:rPr lang="ru-RU" sz="2000" dirty="0" smtClean="0">
                <a:solidFill>
                  <a:schemeClr val="tx1"/>
                </a:solidFill>
              </a:rPr>
              <a:t>Базовые индивидуальные технико-тактические действия у хоккеистов 8-9 лет и их значимость по результатам анкетирования экспертов-инструкторов по спорту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=10) Красногвардейского, Невского, Калининского районов (г. Санкт-Петербург), %</a:t>
            </a: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0960" y="1928804"/>
          <a:ext cx="11430080" cy="4677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4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873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43272"/>
              </a:tblGrid>
              <a:tr h="6817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действия 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kumimoji="0" lang="ru-RU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Значимость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2709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броски шайбы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прием шайбы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отбор шайбы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642942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обводка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571504">
                <a:tc>
                  <a:txBody>
                    <a:bodyPr/>
                    <a:lstStyle/>
                    <a:p>
                      <a:pPr indent="762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финты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b="0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единоборство с вратарем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4625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b="1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остальные действия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0,67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76000" y="6492876"/>
            <a:ext cx="1016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46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6010786"/>
              </p:ext>
            </p:extLst>
          </p:nvPr>
        </p:nvGraphicFramePr>
        <p:xfrm>
          <a:off x="431370" y="1484785"/>
          <a:ext cx="11425273" cy="4591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18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27575"/>
                <a:gridCol w="2571768"/>
                <a:gridCol w="14287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5536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539988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Условия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Значимость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406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результатам анкетирования тренеров-экспертов (</a:t>
                      </a:r>
                      <a:r>
                        <a:rPr kumimoji="0"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=30), 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Взаимосвязь с эффективностью соревновательной деятельностью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75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75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техника выполнения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spc="-1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0,74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630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 снарядов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0,73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7166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дозировка выполнения упражнений и время отдыха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0,7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5238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или после льда выполняется данная направленность упражнений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119526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1 - </a:t>
            </a:r>
            <a:r>
              <a:rPr lang="ru-RU" sz="2000" dirty="0" smtClean="0">
                <a:solidFill>
                  <a:schemeClr val="tx1"/>
                </a:solidFill>
              </a:rPr>
              <a:t>Условия, влияющие на прогресс в развитии скоростно-силовых качеств у хоккеистов 12-13 лет по результатам анкетирования тренеров </a:t>
            </a: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239350" y="260648"/>
            <a:ext cx="11713301" cy="6264696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/>
              <a:t>3.1. Разработанная методика технико-тактической подготовки </a:t>
            </a:r>
          </a:p>
          <a:p>
            <a:pPr algn="ctr"/>
            <a:r>
              <a:rPr lang="ru-RU" sz="2800" dirty="0" smtClean="0"/>
              <a:t>у хоккеистов 16-17 лет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3.2. Разработанная методика развития силовых качеств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3.3. Разработанный комплекс упражнений по общей физической</a:t>
            </a:r>
          </a:p>
          <a:p>
            <a:pPr algn="ctr"/>
            <a:r>
              <a:rPr lang="ru-RU" sz="2800" dirty="0" smtClean="0"/>
              <a:t>подготовке для хоккеистов на предварительном этапе подготовки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dirty="0" smtClean="0"/>
          </a:p>
          <a:p>
            <a:r>
              <a:rPr lang="ru-RU" sz="2400" b="1" dirty="0" smtClean="0"/>
              <a:t> </a:t>
            </a:r>
            <a:endParaRPr lang="ru-RU" sz="2400" dirty="0" smtClean="0"/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	</a:t>
            </a:r>
          </a:p>
          <a:p>
            <a:pPr algn="just">
              <a:lnSpc>
                <a:spcPct val="150000"/>
              </a:lnSpc>
            </a:pPr>
            <a:r>
              <a:rPr lang="ru-RU" sz="1800" b="1" dirty="0" smtClean="0">
                <a:solidFill>
                  <a:srgbClr val="FFFF00"/>
                </a:solidFill>
              </a:rPr>
              <a:t>	</a:t>
            </a:r>
            <a:endParaRPr lang="ru-RU" sz="24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47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36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48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2 - </a:t>
            </a:r>
            <a:r>
              <a:rPr lang="ru-RU" sz="2400" dirty="0" smtClean="0">
                <a:solidFill>
                  <a:schemeClr val="tx1"/>
                </a:solidFill>
              </a:rPr>
              <a:t>Последовательность обучения базовым индивидуальным технико-тактическим действиям у хоккеистов 8-9 лет КГ (n=40)  и ЭГ (n=41) в педагогическом эксперименте сезона 2023/2024 гг., баллы</a:t>
            </a:r>
          </a:p>
          <a:p>
            <a:pPr algn="ctr"/>
            <a:endParaRPr lang="ru-RU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0960" y="2428867"/>
          <a:ext cx="11334829" cy="371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91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38523"/>
              </a:tblGrid>
              <a:tr h="1504471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этапа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spc="-7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Последовательность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Сложность выполнения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4280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spc="-7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 действий без сопротивления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01747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spc="-7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 действий с препятствием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704280"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spc="-7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 действий с сопротивлением</a:t>
                      </a:r>
                      <a:endParaRPr lang="ru-RU" sz="2000" b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889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/>
          <p:nvPr/>
        </p:nvSpPr>
        <p:spPr>
          <a:xfrm>
            <a:off x="239350" y="188640"/>
            <a:ext cx="11729077" cy="6336704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tabLst>
                <a:tab pos="3330416" algn="l"/>
              </a:tabLst>
              <a:defRPr/>
            </a:pPr>
            <a:r>
              <a:rPr lang="ru-RU" sz="2800" b="1" dirty="0"/>
              <a:t>Педагогический эксперимент</a:t>
            </a:r>
            <a:endParaRPr lang="ru-RU" sz="2200" b="1" dirty="0"/>
          </a:p>
          <a:p>
            <a:pPr algn="ctr">
              <a:defRPr/>
            </a:pPr>
            <a:endParaRPr lang="ru-RU" altLang="en-US" sz="1900" b="1" dirty="0"/>
          </a:p>
          <a:p>
            <a:pPr algn="ctr">
              <a:defRPr/>
            </a:pPr>
            <a:r>
              <a:rPr lang="ru-RU" altLang="en-US" sz="2100" b="1" dirty="0"/>
              <a:t>Таблица </a:t>
            </a:r>
            <a:r>
              <a:rPr lang="en-US" altLang="ru-RU" sz="2100" b="1" dirty="0"/>
              <a:t>2</a:t>
            </a:r>
            <a:r>
              <a:rPr lang="ru-RU" altLang="en-US" sz="2100" b="1" dirty="0"/>
              <a:t> — </a:t>
            </a:r>
            <a:r>
              <a:rPr lang="ru-RU" sz="2400" dirty="0" smtClean="0"/>
              <a:t>Содержание педагогического эксперимента в командах КГ (n=32) и ЭГ (n=33) в сезоне 2023/2024 </a:t>
            </a:r>
            <a:r>
              <a:rPr lang="ru-RU" sz="2400" dirty="0" err="1" smtClean="0"/>
              <a:t>гг</a:t>
            </a:r>
            <a:r>
              <a:rPr lang="ru-RU" sz="2400" dirty="0" smtClean="0"/>
              <a:t>, мин, %</a:t>
            </a:r>
            <a:endParaRPr lang="ru-RU" altLang="en-US" sz="1600" b="1" dirty="0"/>
          </a:p>
          <a:p>
            <a:pPr algn="ctr">
              <a:lnSpc>
                <a:spcPct val="150000"/>
              </a:lnSpc>
              <a:defRPr/>
            </a:pPr>
            <a:endParaRPr lang="ru-RU" sz="20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FFFF00"/>
                </a:solidFill>
              </a:rPr>
              <a:t> 	</a:t>
            </a:r>
          </a:p>
          <a:p>
            <a:pPr algn="ctr">
              <a:defRPr/>
            </a:pPr>
            <a:endParaRPr lang="ru-RU" sz="1600" b="1" dirty="0">
              <a:solidFill>
                <a:srgbClr val="FFFF00"/>
              </a:solidFill>
            </a:endParaRPr>
          </a:p>
          <a:p>
            <a:pPr algn="just">
              <a:defRPr/>
            </a:pPr>
            <a:r>
              <a:rPr lang="ru-RU" sz="1600" b="1" dirty="0">
                <a:solidFill>
                  <a:srgbClr val="FFFF00"/>
                </a:solidFill>
              </a:rPr>
              <a:t>	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1800" b="1" dirty="0">
                <a:solidFill>
                  <a:srgbClr val="FFFF00"/>
                </a:solidFill>
              </a:rPr>
              <a:t>	</a:t>
            </a:r>
            <a:endParaRPr lang="ru-RU" sz="24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E87215ED-C214-44AA-971E-7F4ADAEDC5B9}" type="slidenum">
              <a:rPr lang="en-US" sz="2400" b="1">
                <a:solidFill>
                  <a:srgbClr val="E4E9EF">
                    <a:shade val="90000"/>
                  </a:srgbClr>
                </a:solidFill>
              </a:rPr>
              <a:pPr lvl="0">
                <a:defRPr/>
              </a:pPr>
              <a:t>49</a:t>
            </a:fld>
            <a:endParaRPr lang="en-US" sz="2400" b="1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/>
          <p:nvPr/>
        </p:nvGraphicFramePr>
        <p:xfrm>
          <a:off x="255126" y="2034323"/>
          <a:ext cx="11521276" cy="4231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889"/>
                <a:gridCol w="5394781"/>
                <a:gridCol w="1536171"/>
                <a:gridCol w="1344149"/>
                <a:gridCol w="1248137"/>
                <a:gridCol w="1344149"/>
              </a:tblGrid>
              <a:tr h="7568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Содержание</a:t>
                      </a: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время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</a:tr>
              <a:tr h="566420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alt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ОФП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 мин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 мин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 мин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 мин</a:t>
                      </a:r>
                    </a:p>
                  </a:txBody>
                  <a:tcPr marT="0" marB="0"/>
                </a:tc>
              </a:tr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altLang="ru-RU" sz="2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Подвижные игры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80%</a:t>
                      </a:r>
                    </a:p>
                  </a:txBody>
                  <a:tcPr marT="0" marB="0"/>
                </a:tc>
              </a:tr>
              <a:tr h="1479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ru-RU" sz="2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altLang="ru-RU" sz="2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Распределение  игроков на подгруппы в соответствии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 возрастом и мастерством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altLang="en-US" sz="19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chemeClr val="tx1"/>
                </a:solidFill>
              </a:rPr>
              <a:t>Название работы – это почти сформированная цель исследования</a:t>
            </a:r>
            <a:endParaRPr lang="ru-RU" sz="2400" dirty="0" smtClean="0">
              <a:solidFill>
                <a:schemeClr val="tx1"/>
              </a:solidFill>
            </a:endParaRPr>
          </a:p>
          <a:p>
            <a:endParaRPr lang="ru-RU" sz="2800" dirty="0" smtClean="0"/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МЕТОДИКА</a:t>
            </a:r>
            <a:r>
              <a:rPr lang="ru-RU" sz="2800" dirty="0" smtClean="0">
                <a:solidFill>
                  <a:schemeClr val="tx1"/>
                </a:solidFill>
              </a:rPr>
              <a:t> ТЕХНИКО-ТАКТИЧЕСКОЙ ПОДГОТОВКИ ХОККЕИСТОВ 16-17 ЛЕТ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Обучение</a:t>
            </a:r>
            <a:r>
              <a:rPr lang="ru-RU" sz="2800" dirty="0" smtClean="0">
                <a:solidFill>
                  <a:schemeClr val="tx1"/>
                </a:solidFill>
              </a:rPr>
              <a:t> индивидуальным технико-тактическим действиям хоккеистов 11-12 лет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Воспитание</a:t>
            </a:r>
            <a:r>
              <a:rPr lang="ru-RU" sz="2800" dirty="0" smtClean="0">
                <a:solidFill>
                  <a:schemeClr val="tx1"/>
                </a:solidFill>
              </a:rPr>
              <a:t> скоростных качеств хоккеистов на </a:t>
            </a:r>
            <a:r>
              <a:rPr lang="ru-RU" sz="2800" dirty="0" smtClean="0">
                <a:solidFill>
                  <a:srgbClr val="FF0000"/>
                </a:solidFill>
              </a:rPr>
              <a:t>этапе начальной подготовки</a:t>
            </a:r>
          </a:p>
          <a:p>
            <a:pPr algn="just"/>
            <a:endParaRPr lang="ru-RU" sz="2800" dirty="0" smtClean="0">
              <a:solidFill>
                <a:srgbClr val="FF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</a:rPr>
              <a:t>Развитие</a:t>
            </a:r>
            <a:r>
              <a:rPr lang="ru-RU" sz="2800" dirty="0" smtClean="0">
                <a:solidFill>
                  <a:schemeClr val="tx1"/>
                </a:solidFill>
              </a:rPr>
              <a:t> силовых способностей у хоккеистов </a:t>
            </a:r>
            <a:r>
              <a:rPr lang="ru-RU" sz="2800" dirty="0" smtClean="0">
                <a:solidFill>
                  <a:srgbClr val="FF0000"/>
                </a:solidFill>
              </a:rPr>
              <a:t>17-18 лет </a:t>
            </a: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/>
          <p:nvPr/>
        </p:nvSpPr>
        <p:spPr>
          <a:xfrm>
            <a:off x="239350" y="188640"/>
            <a:ext cx="11729077" cy="6336704"/>
          </a:xfrm>
          <a:prstGeom prst="rect">
            <a:avLst/>
          </a:prstGeom>
        </p:spPr>
        <p:txBody>
          <a:bodyPr vert="horz" lIns="0" rIns="18288">
            <a:no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500" b="1" dirty="0"/>
              <a:t>Педагогический эксперимент</a:t>
            </a:r>
          </a:p>
          <a:p>
            <a:pPr algn="just">
              <a:defRPr/>
            </a:pPr>
            <a:endParaRPr lang="ru-RU" altLang="en-US" sz="2200" b="1" dirty="0" smtClean="0"/>
          </a:p>
          <a:p>
            <a:pPr algn="just">
              <a:defRPr/>
            </a:pPr>
            <a:r>
              <a:rPr lang="ru-RU" altLang="en-US" sz="2200" b="1" dirty="0" smtClean="0"/>
              <a:t>Таблица </a:t>
            </a:r>
            <a:r>
              <a:rPr lang="en-US" altLang="ru-RU" sz="2200" b="1" dirty="0"/>
              <a:t>3</a:t>
            </a:r>
            <a:r>
              <a:rPr lang="ru-RU" altLang="en-US" sz="2200" b="1" dirty="0"/>
              <a:t> — </a:t>
            </a:r>
            <a:r>
              <a:rPr lang="ru-RU" sz="2400" dirty="0" smtClean="0"/>
              <a:t>Общая физическая подготовленность у игроков опытно-экспериментальных групп в  педагогическом эксперименте сезона 2023/2024 гг., см</a:t>
            </a:r>
          </a:p>
          <a:p>
            <a:pPr algn="ctr">
              <a:defRPr/>
            </a:pPr>
            <a:endParaRPr lang="ru-RU" altLang="en-US" sz="2200" b="1" dirty="0">
              <a:solidFill>
                <a:srgbClr val="FFFF00"/>
              </a:solidFill>
            </a:endParaRPr>
          </a:p>
          <a:p>
            <a:pPr algn="ctr">
              <a:defRPr/>
            </a:pPr>
            <a:endParaRPr lang="ru-RU" altLang="en-US" sz="1600" b="1" dirty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  <a:defRPr/>
            </a:pPr>
            <a:endParaRPr lang="ru-RU" sz="20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FFFF00"/>
                </a:solidFill>
              </a:rPr>
              <a:t> 	</a:t>
            </a:r>
          </a:p>
          <a:p>
            <a:pPr algn="ctr">
              <a:defRPr/>
            </a:pPr>
            <a:endParaRPr lang="ru-RU" sz="1600" b="1" dirty="0">
              <a:solidFill>
                <a:srgbClr val="FFFF00"/>
              </a:solidFill>
            </a:endParaRPr>
          </a:p>
          <a:p>
            <a:pPr algn="just">
              <a:defRPr/>
            </a:pPr>
            <a:r>
              <a:rPr lang="ru-RU" sz="1600" b="1" dirty="0">
                <a:solidFill>
                  <a:srgbClr val="FFFF00"/>
                </a:solidFill>
              </a:rPr>
              <a:t>	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sz="1800" b="1" dirty="0">
                <a:solidFill>
                  <a:srgbClr val="FFFF00"/>
                </a:solidFill>
              </a:rPr>
              <a:t>	</a:t>
            </a:r>
            <a:endParaRPr lang="ru-RU" sz="1800" dirty="0">
              <a:solidFill>
                <a:prstClr val="white"/>
              </a:solidFill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E87215ED-C214-44AA-971E-7F4ADAEDC5B9}" type="slidenum">
              <a:rPr lang="en-US" sz="2400" b="1">
                <a:solidFill>
                  <a:srgbClr val="E4E9EF">
                    <a:shade val="90000"/>
                  </a:srgbClr>
                </a:solidFill>
              </a:rPr>
              <a:pPr lvl="0">
                <a:defRPr/>
              </a:pPr>
              <a:t>50</a:t>
            </a:fld>
            <a:endParaRPr lang="en-US" sz="2400" b="1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/>
          <p:nvPr/>
        </p:nvGraphicFramePr>
        <p:xfrm>
          <a:off x="438343" y="2431582"/>
          <a:ext cx="11530085" cy="3895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447"/>
                <a:gridCol w="3379000"/>
                <a:gridCol w="2112235"/>
                <a:gridCol w="1728192"/>
                <a:gridCol w="1728192"/>
                <a:gridCol w="1929019"/>
              </a:tblGrid>
              <a:tr h="6112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Контрольные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упражнения</a:t>
                      </a: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 время </a:t>
                      </a:r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0564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altLang="en-US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</a:tr>
              <a:tr h="53736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altLang="ru-RU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выкрут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рук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111,8±1,2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110,4±0,4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111,0±0,0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113,0±0,2</a:t>
                      </a:r>
                    </a:p>
                  </a:txBody>
                  <a:tcPr marT="0" marB="0"/>
                </a:tc>
              </a:tr>
              <a:tr h="500066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altLang="en-US" sz="2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9601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altLang="ru-RU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шпагат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72,3±1,1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71,4±0,8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71,2±0,2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68,3±0,1</a:t>
                      </a:r>
                    </a:p>
                  </a:txBody>
                  <a:tcPr marT="0" marB="0"/>
                </a:tc>
              </a:tr>
              <a:tr h="526294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altLang="en-US" sz="2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4553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en-US" altLang="ru-RU" sz="21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наклон корпуса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11,3±2,5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11,2±3,1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en-US" altLang="ru-RU" sz="19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10,5±1,8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altLang="en-US" sz="19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9,1±1,1</a:t>
                      </a:r>
                    </a:p>
                  </a:txBody>
                  <a:tcPr marT="0" marB="0"/>
                </a:tc>
              </a:tr>
              <a:tr h="45538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altLang="en-US" sz="2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altLang="ru-RU" sz="1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endParaRPr lang="en-US" altLang="ru-RU" sz="1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51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1 - </a:t>
            </a:r>
            <a:r>
              <a:rPr lang="ru-RU" sz="2000" dirty="0" smtClean="0">
                <a:solidFill>
                  <a:schemeClr val="tx1"/>
                </a:solidFill>
              </a:rPr>
              <a:t>Значимость  действий, влияющих на  результативность игры у хоккеистов 16-17 лет по результатам анкетирования тренеров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=20)</a:t>
            </a: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6211" y="1071547"/>
          <a:ext cx="11334832" cy="5200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6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708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56145"/>
                <a:gridCol w="2210577"/>
                <a:gridCol w="2063599"/>
              </a:tblGrid>
              <a:tr h="44919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Технико-тактические действия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Значимость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3882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результатам анкетирования тренеров-экспертов (</a:t>
                      </a:r>
                      <a:r>
                        <a:rPr kumimoji="0"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=20), %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Взаимосвязь с эффективностью соревновательной деятельностью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6347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бросок шайбы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атаки на ворота противника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4866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Передача шайбы 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Прием шайбы 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Вбрасывание шайбы 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Игра в неравных составах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Силовые единоборства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600" spc="-1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0,8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 0,05</a:t>
                      </a:r>
                    </a:p>
                  </a:txBody>
                  <a:tcPr marT="0" marB="0"/>
                </a:tc>
              </a:tr>
              <a:tr h="389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pc="-75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6525" algn="l"/>
                        </a:tabLst>
                      </a:pPr>
                      <a:r>
                        <a:rPr lang="ru-RU" sz="1600" spc="-75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Остальные действия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Менее 50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 0,05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52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2 - </a:t>
            </a:r>
            <a:r>
              <a:rPr lang="ru-RU" sz="2000" dirty="0" smtClean="0">
                <a:solidFill>
                  <a:schemeClr val="tx1"/>
                </a:solidFill>
              </a:rPr>
              <a:t>Систематизация ведущих действий и  оценка сложности выполнения групп технико-тактических действий  у хоккеистов 16-17 лет, баллы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10" y="1714489"/>
          <a:ext cx="11422989" cy="4689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2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341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61852"/>
              </a:tblGrid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Действия 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Сложность выполнения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Индивидуальные действия с активным сопротивлением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Групповые действия с активным сопротивлением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9286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05025" algn="l"/>
                          <a:tab pos="2969895" algn="ctr"/>
                          <a:tab pos="5940425" algn="r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Командные действия с активным сопротивлением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1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05025" algn="l"/>
                          <a:tab pos="2969895" algn="ctr"/>
                          <a:tab pos="5940425" algn="r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игры 5-5 в тренировочном процессе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53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66936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</a:rPr>
              <a:t>Таблица 3 – </a:t>
            </a:r>
            <a:r>
              <a:rPr lang="ru-RU" sz="2000" dirty="0" smtClean="0">
                <a:solidFill>
                  <a:schemeClr val="tx1"/>
                </a:solidFill>
              </a:rPr>
              <a:t>Содержание технико-тактической подготовки в педагогическом эксперименте у хоккеистов КГ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=17) и ЭГ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=16)  в сезоне 2023/2024  гг., %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11" y="1467124"/>
          <a:ext cx="11620580" cy="5248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5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545"/>
                <a:gridCol w="1825428"/>
                <a:gridCol w="1667723"/>
                <a:gridCol w="1863925"/>
                <a:gridCol w="2354435"/>
              </a:tblGrid>
              <a:tr h="593741">
                <a:tc row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rowSpan="2"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Содержание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 исследования</a:t>
                      </a:r>
                      <a:endParaRPr lang="ru-RU" sz="2000" dirty="0"/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После исследования</a:t>
                      </a:r>
                      <a:endParaRPr lang="ru-RU" sz="2000" dirty="0"/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1443">
                <a:tc vMerge="1"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  <a:tr h="1077655"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Индивидуальные действия 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23,7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21,3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14,8</a:t>
                      </a:r>
                    </a:p>
                  </a:txBody>
                  <a:tcPr marT="0" marB="0"/>
                </a:tc>
              </a:tr>
              <a:tr h="1077655"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Групповые действия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27,4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27,2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24,9</a:t>
                      </a:r>
                    </a:p>
                  </a:txBody>
                  <a:tcPr marT="0" marB="0"/>
                </a:tc>
              </a:tr>
              <a:tr h="1077655"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Командные действия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25,2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26,8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28,5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30,6</a:t>
                      </a:r>
                    </a:p>
                  </a:txBody>
                  <a:tcPr marT="0" marB="0"/>
                </a:tc>
              </a:tr>
              <a:tr h="718437"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Игры 5-5</a:t>
                      </a: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25,0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24,9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29,7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76000" y="6492876"/>
            <a:ext cx="1016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54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6010786"/>
              </p:ext>
            </p:extLst>
          </p:nvPr>
        </p:nvGraphicFramePr>
        <p:xfrm>
          <a:off x="380962" y="1428737"/>
          <a:ext cx="11525329" cy="41321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0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14713"/>
                <a:gridCol w="6286544"/>
              </a:tblGrid>
              <a:tr h="515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Методика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962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приоритет на условия, влияющих на прогресс в развитии скоростно-силовых качеств у хоккеистов 12-13 лет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объяснение техники выполнения упражнений</a:t>
                      </a:r>
                    </a:p>
                  </a:txBody>
                  <a:tcPr marT="0" marB="0"/>
                </a:tc>
              </a:tr>
              <a:tr h="779626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определение веса  снарядов в зависимости  от возраста игроков, их способностей, уровня мастерства и развития и подготовленности</a:t>
                      </a:r>
                    </a:p>
                  </a:txBody>
                  <a:tcPr marT="0" marB="0"/>
                </a:tc>
              </a:tr>
              <a:tr h="779626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105025" algn="l"/>
                          <a:tab pos="2969895" algn="ctr"/>
                          <a:tab pos="5940425" algn="r"/>
                        </a:tabLst>
                      </a:pPr>
                      <a:endParaRPr lang="ru-RU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105025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дозировка выполнения упражнений и время отдыха в соответствии с научными исследованиями и рекомендациями</a:t>
                      </a:r>
                    </a:p>
                  </a:txBody>
                  <a:tcPr marT="0" marB="0"/>
                </a:tc>
              </a:tr>
              <a:tr h="7796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105025" algn="l"/>
                          <a:tab pos="2969895" algn="ctr"/>
                          <a:tab pos="5940425" algn="r"/>
                        </a:tabLst>
                      </a:pPr>
                      <a:r>
                        <a:rPr lang="ru-RU" sz="1800" spc="15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Оценка эффективности 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209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реализация педагогического  тестирования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119526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2 - </a:t>
            </a:r>
            <a:r>
              <a:rPr lang="ru-RU" sz="2000" b="1" dirty="0" smtClean="0">
                <a:solidFill>
                  <a:schemeClr val="tx1"/>
                </a:solidFill>
              </a:rPr>
              <a:t>Методика развития скоростно-силовых качеств у хоккеистов 12-13 лет</a:t>
            </a:r>
          </a:p>
          <a:p>
            <a:pPr algn="just"/>
            <a:endParaRPr lang="ru-RU" sz="2000" dirty="0" smtClean="0">
              <a:solidFill>
                <a:srgbClr val="FFFF00"/>
              </a:solidFill>
            </a:endParaRP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215ED-C214-44AA-971E-7F4ADAEDC5B9}" type="slidenum">
              <a:rPr lang="ru-RU" sz="2400" b="1" smtClean="0">
                <a:solidFill>
                  <a:srgbClr val="E4E9EF">
                    <a:shade val="90000"/>
                  </a:srgbClr>
                </a:solidFill>
              </a:rPr>
              <a:pPr/>
              <a:t>55</a:t>
            </a:fld>
            <a:endParaRPr lang="ru-RU" sz="2400" b="1" dirty="0">
              <a:solidFill>
                <a:srgbClr val="E4E9EF">
                  <a:shade val="90000"/>
                </a:srgbClr>
              </a:solidFill>
            </a:endParaRP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188640"/>
            <a:ext cx="11617291" cy="62646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3 - </a:t>
            </a:r>
            <a:r>
              <a:rPr lang="ru-RU" sz="2400" dirty="0" smtClean="0">
                <a:solidFill>
                  <a:schemeClr val="tx1"/>
                </a:solidFill>
              </a:rPr>
              <a:t>Объемы на обучение базовым индивидуальным технико-тактическим действиям у хоккеистов 8-9 лет КГ (n=40) и ЭГ (n=41) в педагогическом эксперименте сезона 2023/2024 гг., %</a:t>
            </a:r>
          </a:p>
          <a:p>
            <a:pPr algn="ctr"/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0960" y="2143116"/>
          <a:ext cx="11334832" cy="35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195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4011"/>
                <a:gridCol w="1524011"/>
                <a:gridCol w="2095515"/>
                <a:gridCol w="1809765"/>
              </a:tblGrid>
              <a:tr h="155687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rowSpan="2">
                  <a:txBody>
                    <a:bodyPr/>
                    <a:lstStyle/>
                    <a:p>
                      <a:pPr indent="-254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kumimoji="0" lang="ru-RU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indent="-254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kumimoji="0" lang="ru-RU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эксперимента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indent="-254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ru-RU" sz="2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-254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r>
                        <a:rPr kumimoji="0" lang="ru-RU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процессе эксперимента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7118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ru-RU" sz="2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indent="-2540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657600" algn="l"/>
                        </a:tabLst>
                      </a:pPr>
                      <a:endParaRPr lang="ru-RU" sz="2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  <a:tr h="1037913"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Базовые действия  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23,3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22,9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24,8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kumimoji="0" lang="ru-RU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41,2</a:t>
                      </a:r>
                      <a:endParaRPr lang="ru-RU" sz="2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524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76000" y="6492876"/>
            <a:ext cx="1016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56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6010786"/>
              </p:ext>
            </p:extLst>
          </p:nvPr>
        </p:nvGraphicFramePr>
        <p:xfrm>
          <a:off x="299804" y="1484785"/>
          <a:ext cx="11662348" cy="5239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71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5388"/>
                <a:gridCol w="1944542"/>
                <a:gridCol w="33057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494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171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Действия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 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эксперимента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2639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Прием шайбы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25,5±0,41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25,93±0,4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9438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25,22±0,12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37,02±0,43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719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</a:tr>
              <a:tr h="369438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Вбрасывание шайбы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35,0±0,06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35,7±0,07</a:t>
                      </a:r>
                    </a:p>
                  </a:txBody>
                  <a:tcPr marT="0" marB="0"/>
                </a:tc>
              </a:tr>
              <a:tr h="352639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34,9±0,04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37,41±0,2</a:t>
                      </a:r>
                    </a:p>
                  </a:txBody>
                  <a:tcPr marT="0" marB="0"/>
                </a:tc>
              </a:tr>
              <a:tr h="352639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4601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Игра в неравных составах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20,5±0,2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21,22±0,32</a:t>
                      </a:r>
                    </a:p>
                  </a:txBody>
                  <a:tcPr marT="0" marB="0"/>
                </a:tc>
              </a:tr>
              <a:tr h="387877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20,2±0,4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28,01±0,52</a:t>
                      </a:r>
                    </a:p>
                  </a:txBody>
                  <a:tcPr marT="0" marB="0"/>
                </a:tc>
              </a:tr>
              <a:tr h="411595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</a:tr>
              <a:tr h="38501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Силовые единоборства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38,82±0,05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39,06±0,06</a:t>
                      </a:r>
                    </a:p>
                  </a:txBody>
                  <a:tcPr marT="0" marB="0"/>
                </a:tc>
              </a:tr>
              <a:tr h="38501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38,51±0,07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44,03±0,09</a:t>
                      </a:r>
                    </a:p>
                  </a:txBody>
                  <a:tcPr marT="0" marB="0"/>
                </a:tc>
              </a:tr>
              <a:tr h="501061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119526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4 - </a:t>
            </a:r>
            <a:r>
              <a:rPr lang="ru-RU" sz="2000" dirty="0" smtClean="0">
                <a:solidFill>
                  <a:schemeClr val="tx1"/>
                </a:solidFill>
              </a:rPr>
              <a:t>Динамика эффективности выполнения ведущих технико-тактических действий у хоккеистов КГ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=17) и ЭГ (</a:t>
            </a:r>
            <a:r>
              <a:rPr lang="en-US" sz="2000" dirty="0" smtClean="0">
                <a:solidFill>
                  <a:schemeClr val="tx1"/>
                </a:solidFill>
              </a:rPr>
              <a:t>n</a:t>
            </a:r>
            <a:r>
              <a:rPr lang="ru-RU" sz="2000" dirty="0" smtClean="0">
                <a:solidFill>
                  <a:schemeClr val="tx1"/>
                </a:solidFill>
              </a:rPr>
              <a:t>=16)  в сезоне 2023/2024 г.г., %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76000" y="6492876"/>
            <a:ext cx="1016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57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6010786"/>
              </p:ext>
            </p:extLst>
          </p:nvPr>
        </p:nvGraphicFramePr>
        <p:xfrm>
          <a:off x="335359" y="1556794"/>
          <a:ext cx="11329258" cy="4786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68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7748"/>
                <a:gridCol w="39262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48404"/>
              </a:tblGrid>
              <a:tr h="5429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 эксперимента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 эксперимента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2980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Игра в большинстве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60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45,7±0,0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47,1±0,0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3601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45,8±0,0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50,0±0,0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1222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</a:tr>
              <a:tr h="543706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Игра в меньшинстве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indent="133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60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49,1±0,0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48,2±0,0</a:t>
                      </a:r>
                    </a:p>
                  </a:txBody>
                  <a:tcPr marT="0" marB="0"/>
                </a:tc>
              </a:tr>
              <a:tr h="523601"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50,0±0,0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45,4±0,0</a:t>
                      </a:r>
                    </a:p>
                  </a:txBody>
                  <a:tcPr marT="0" marB="0"/>
                </a:tc>
              </a:tr>
              <a:tr h="4812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0"/>
            <a:ext cx="119526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1 - </a:t>
            </a:r>
            <a:r>
              <a:rPr lang="ru-RU" sz="2400" b="1" dirty="0" smtClean="0">
                <a:solidFill>
                  <a:schemeClr val="tx1"/>
                </a:solidFill>
              </a:rPr>
              <a:t>Результативность игры в </a:t>
            </a:r>
            <a:r>
              <a:rPr lang="ru-RU" sz="2400" b="1" dirty="0" err="1" smtClean="0">
                <a:solidFill>
                  <a:schemeClr val="tx1"/>
                </a:solidFill>
              </a:rPr>
              <a:t>неравночисленных</a:t>
            </a:r>
            <a:r>
              <a:rPr lang="ru-RU" sz="2400" b="1" dirty="0" smtClean="0">
                <a:solidFill>
                  <a:schemeClr val="tx1"/>
                </a:solidFill>
              </a:rPr>
              <a:t> составах у хоккеистов КГ  (</a:t>
            </a:r>
            <a:r>
              <a:rPr lang="en-US" sz="2400" b="1" dirty="0" smtClean="0">
                <a:solidFill>
                  <a:schemeClr val="tx1"/>
                </a:solidFill>
              </a:rPr>
              <a:t>n</a:t>
            </a:r>
            <a:r>
              <a:rPr lang="ru-RU" sz="2400" b="1" dirty="0" smtClean="0">
                <a:solidFill>
                  <a:schemeClr val="tx1"/>
                </a:solidFill>
              </a:rPr>
              <a:t>=17) и ЭГ (</a:t>
            </a:r>
            <a:r>
              <a:rPr lang="en-US" sz="2400" b="1" dirty="0" smtClean="0">
                <a:solidFill>
                  <a:schemeClr val="tx1"/>
                </a:solidFill>
              </a:rPr>
              <a:t>n</a:t>
            </a:r>
            <a:r>
              <a:rPr lang="ru-RU" sz="2400" b="1" dirty="0" smtClean="0">
                <a:solidFill>
                  <a:schemeClr val="tx1"/>
                </a:solidFill>
              </a:rPr>
              <a:t>=18) в педагогическом эксперименте 2023/2024 гг., %</a:t>
            </a:r>
          </a:p>
          <a:p>
            <a:pPr algn="just"/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23434-B231-4976-81C7-3BF6CD72E18F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4800" y="152400"/>
            <a:ext cx="11684000" cy="641987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 eaLnBrk="0" hangingPunct="0"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Таблица 1 - </a:t>
            </a:r>
            <a:r>
              <a:rPr lang="ru-RU" sz="2400" dirty="0" smtClean="0"/>
              <a:t>Оценка уровня развития скоростно-силовых способностей  у хоккеистов 14-15 лет в КГ (</a:t>
            </a:r>
            <a:r>
              <a:rPr lang="en-US" sz="2400" dirty="0" smtClean="0"/>
              <a:t>n</a:t>
            </a:r>
            <a:r>
              <a:rPr lang="ru-RU" sz="2400" dirty="0" smtClean="0"/>
              <a:t>=15) и ЭГ (</a:t>
            </a:r>
            <a:r>
              <a:rPr lang="en-US" sz="2400" dirty="0" smtClean="0"/>
              <a:t>n</a:t>
            </a:r>
            <a:r>
              <a:rPr lang="ru-RU" sz="2400" dirty="0" smtClean="0"/>
              <a:t>=15) </a:t>
            </a:r>
            <a:r>
              <a:rPr lang="ru-RU" sz="2400" dirty="0" smtClean="0">
                <a:solidFill>
                  <a:srgbClr val="FF0000"/>
                </a:solidFill>
              </a:rPr>
              <a:t>на констатирующем этапе исследования </a:t>
            </a:r>
            <a:r>
              <a:rPr lang="ru-RU" sz="2400" dirty="0" smtClean="0"/>
              <a:t>в сезоне 2023/2024 гг.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30400" y="5638800"/>
            <a:ext cx="1005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lvl="0" indent="-45720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 algn="just"/>
            <a:r>
              <a:rPr lang="ru-RU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9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0961" y="2143118"/>
          <a:ext cx="11525329" cy="4068836"/>
        </p:xfrm>
        <a:graphic>
          <a:graphicData uri="http://schemas.openxmlformats.org/drawingml/2006/table">
            <a:tbl>
              <a:tblPr/>
              <a:tblGrid>
                <a:gridCol w="8599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251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488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503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409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29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5-кратный прыжок в длину, м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бег на коньках 36м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лицом вперед, сек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челночный бег на коньках 18м*12, сек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07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10,17±0,38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3390" algn="l"/>
                        </a:tabLs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	5,17±0,16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latin typeface="Times New Roman"/>
                          <a:ea typeface="Times New Roman"/>
                          <a:cs typeface="Times New Roman"/>
                        </a:rPr>
                        <a:t>46,0±0,81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10,23±0,58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Times New Roman"/>
                          <a:cs typeface="Times New Roman"/>
                        </a:rPr>
                        <a:t>5,12±0,18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latin typeface="Times New Roman"/>
                          <a:ea typeface="Times New Roman"/>
                          <a:cs typeface="Times New Roman"/>
                        </a:rPr>
                        <a:t>46,4±0,59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7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&gt;0,05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6995106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23434-B231-4976-81C7-3BF6CD72E18F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4800" y="152400"/>
            <a:ext cx="11684000" cy="641987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just" eaLnBrk="0" hangingPunct="0">
              <a:defRPr/>
            </a:pPr>
            <a:r>
              <a:rPr kumimoji="0" lang="ru-RU" sz="24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Таблица 2 - </a:t>
            </a:r>
            <a:r>
              <a:rPr lang="ru-RU" sz="2400" dirty="0" smtClean="0"/>
              <a:t>Оценка уровня развития скоростно-силовых способностей  у хоккеистов 14-15 лет в КГ (</a:t>
            </a:r>
            <a:r>
              <a:rPr lang="en-US" sz="2400" dirty="0" smtClean="0"/>
              <a:t>n</a:t>
            </a:r>
            <a:r>
              <a:rPr lang="ru-RU" sz="2400" dirty="0" smtClean="0"/>
              <a:t>=15) и ЭГ (</a:t>
            </a:r>
            <a:r>
              <a:rPr lang="en-US" sz="2400" dirty="0" smtClean="0"/>
              <a:t>n</a:t>
            </a:r>
            <a:r>
              <a:rPr lang="ru-RU" sz="2400" dirty="0" smtClean="0"/>
              <a:t>=15) </a:t>
            </a:r>
            <a:r>
              <a:rPr lang="ru-RU" sz="2400" dirty="0" smtClean="0">
                <a:solidFill>
                  <a:srgbClr val="FF0000"/>
                </a:solidFill>
              </a:rPr>
              <a:t>после исследования </a:t>
            </a:r>
            <a:r>
              <a:rPr lang="ru-RU" sz="2400" dirty="0" smtClean="0"/>
              <a:t>в сезоне 2023/2024 гг.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30400" y="5638800"/>
            <a:ext cx="1005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lvl="0" indent="-45720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 algn="just"/>
            <a:r>
              <a:rPr lang="ru-RU" sz="19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9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80961" y="2143118"/>
          <a:ext cx="11525329" cy="3517731"/>
        </p:xfrm>
        <a:graphic>
          <a:graphicData uri="http://schemas.openxmlformats.org/drawingml/2006/table">
            <a:tbl>
              <a:tblPr/>
              <a:tblGrid>
                <a:gridCol w="8599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251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1488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503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409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2993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5-кратный прыжок в длину, м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бег на коньках 36м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лицом вперед, сек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челночный бег на коньках 18м*12, сек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07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10,31±0,23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53390" algn="l"/>
                        </a:tabLs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5,13±0,15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46,00±0,78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10,71±0,53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5,03±0,16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45,51±1,21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77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69951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pPr lvl="0" algn="just" fontAlgn="base"/>
            <a:r>
              <a:rPr lang="ru-RU" b="1" dirty="0" smtClean="0">
                <a:solidFill>
                  <a:schemeClr val="tx1"/>
                </a:solidFill>
              </a:rPr>
              <a:t>2) Оглавление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r>
              <a:rPr lang="ru-RU" dirty="0" smtClean="0">
                <a:solidFill>
                  <a:schemeClr val="tx1"/>
                </a:solidFill>
              </a:rPr>
              <a:t>это перечень </a:t>
            </a:r>
            <a:r>
              <a:rPr lang="ru-RU" dirty="0" smtClean="0">
                <a:solidFill>
                  <a:srgbClr val="FF0000"/>
                </a:solidFill>
              </a:rPr>
              <a:t>всех без исключения </a:t>
            </a:r>
            <a:r>
              <a:rPr lang="ru-RU" dirty="0" smtClean="0">
                <a:solidFill>
                  <a:schemeClr val="tx1"/>
                </a:solidFill>
              </a:rPr>
              <a:t>заголовков работы с указанием страниц и расположенных на полосе так, чтобы можно было судить о соотношении заголовков между собой по значимости.</a:t>
            </a: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176000" y="6492876"/>
            <a:ext cx="1016000" cy="365125"/>
          </a:xfrm>
        </p:spPr>
        <p:txBody>
          <a:bodyPr/>
          <a:lstStyle/>
          <a:p>
            <a:fld id="{E87215ED-C214-44AA-971E-7F4ADAEDC5B9}" type="slidenum">
              <a:rPr lang="ru-RU" sz="2400" smtClean="0">
                <a:solidFill>
                  <a:srgbClr val="E4E9EF">
                    <a:shade val="90000"/>
                  </a:srgbClr>
                </a:solidFill>
              </a:rPr>
              <a:pPr/>
              <a:t>60</a:t>
            </a:fld>
            <a:endParaRPr lang="ru-RU" sz="2400" dirty="0">
              <a:solidFill>
                <a:srgbClr val="E4E9EF">
                  <a:shade val="90000"/>
                </a:srgb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66130202"/>
              </p:ext>
            </p:extLst>
          </p:nvPr>
        </p:nvGraphicFramePr>
        <p:xfrm>
          <a:off x="239351" y="1739673"/>
          <a:ext cx="11666943" cy="4348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9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1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06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25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64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76474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7062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80416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7400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Тесты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Начало  эксперимента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Окончание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эксперимента</a:t>
                      </a:r>
                      <a:endParaRPr kumimoji="0" lang="ru-RU" sz="16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97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ЭГ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327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бег 400 м с </a:t>
                      </a:r>
                    </a:p>
                    <a:p>
                      <a:pPr algn="ctr"/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высокого старта, сек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65,4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±1,7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64,3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&lt;0,03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бег 3 км с высокого старта, мин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±1,2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±0,5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±1,4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11,3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±1,3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&lt;0,05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04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пятерной прыжок в длину с места отталкиванием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 ногами, м, см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±1,4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11,4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±2,1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&lt;0,04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204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Бег на коньках челночный 5-54 м, сек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46,3±1,2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47,1±1,5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</a:t>
                      </a: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0,52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46,3±1,1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44,3±0,6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&lt;0,04</a:t>
                      </a:r>
                    </a:p>
                  </a:txBody>
                  <a:tcPr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1"/>
            <a:ext cx="11952651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Таблица 1 – Результаты педагогических тестирований  хоккеистов в ЭГ (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=22) и КГ (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=22) в педагогическом эксперименте в сезоне 2023/2024 г.г.</a:t>
            </a:r>
          </a:p>
          <a:p>
            <a:pPr algn="just"/>
            <a:endParaRPr lang="ru-RU" sz="2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Заключение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Задача – вывод – рекомендация</a:t>
            </a: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Выводы нумеруются и должны отвечать на поставленные в работе задачи</a:t>
            </a:r>
            <a:r>
              <a:rPr lang="ru-RU" sz="3600" dirty="0" smtClean="0">
                <a:solidFill>
                  <a:schemeClr val="tx1"/>
                </a:solidFill>
              </a:rPr>
              <a:t>. </a:t>
            </a:r>
          </a:p>
          <a:p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Выводы и практические рекомендации должны быть краткими, конкретными и вытекать из фактического материала исследования</a:t>
            </a:r>
            <a:r>
              <a:rPr lang="ru-RU" sz="3600" dirty="0" smtClean="0">
                <a:solidFill>
                  <a:schemeClr val="tx1"/>
                </a:solidFill>
              </a:rPr>
              <a:t>. </a:t>
            </a: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marL="514350" indent="-514350" algn="just"/>
            <a:r>
              <a:rPr lang="ru-RU" sz="2200" dirty="0" smtClean="0">
                <a:solidFill>
                  <a:schemeClr val="tx1"/>
                </a:solidFill>
              </a:rPr>
              <a:t>1. Проанализировать и </a:t>
            </a:r>
            <a:r>
              <a:rPr lang="de-DE" sz="2200" dirty="0" err="1" smtClean="0">
                <a:solidFill>
                  <a:schemeClr val="tx1"/>
                </a:solidFill>
              </a:rPr>
              <a:t>обобщ</a:t>
            </a:r>
            <a:r>
              <a:rPr lang="ru-RU" sz="2200" dirty="0" err="1" smtClean="0">
                <a:solidFill>
                  <a:schemeClr val="tx1"/>
                </a:solidFill>
              </a:rPr>
              <a:t>ить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литературны</a:t>
            </a:r>
            <a:r>
              <a:rPr lang="ru-RU" sz="2200" dirty="0" smtClean="0">
                <a:solidFill>
                  <a:schemeClr val="tx1"/>
                </a:solidFill>
              </a:rPr>
              <a:t>е источники по исследуемой теме.</a:t>
            </a:r>
          </a:p>
          <a:p>
            <a:pPr marL="742950" indent="-742950"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1. На предварительном этапе подготовки общая физическая подготовка хоккеистов является одной из ведущих: ее доля составляет до 80% от общего объема на весь объем учебно-тренировочных занятий. Однако анализ проведенных исследований выявил: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не рассмотрено содержание комплексов учебно-тренировочных занятий по общей физической подготовке;</a:t>
            </a: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</a:rPr>
              <a:t>не определены факторы, влияющие на эффективность проведения занятий по общей физической подготовке.</a:t>
            </a:r>
          </a:p>
          <a:p>
            <a:pPr algn="just">
              <a:buFontTx/>
              <a:buChar char="-"/>
            </a:pPr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1. С целью изучения общей физической подготовки у хоккеистов, занимающихся на предварительном этапе подготовки, рекомендуется изучать литературные источники, содержащие исследования относительно подходов к содержанию общей физической подготовки у хоккеистов на предварительном этапе подготовки.</a:t>
            </a:r>
          </a:p>
          <a:p>
            <a:pPr algn="just"/>
            <a:endParaRPr lang="ru-RU" sz="1800" dirty="0" smtClean="0">
              <a:solidFill>
                <a:schemeClr val="tx1"/>
              </a:solidFill>
            </a:endParaRPr>
          </a:p>
          <a:p>
            <a:pPr marL="742950" indent="-742950"/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2. Определить ведущие факторы, влияющие на эффективность проведения занятий по общей физической подготовки  у хоккеистов, занимающихся на предварительном этапе подготовки.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2. Определены ведущие факторы, влияющие на эффективность проведения общей физической подготовки  у хоккеистов на предварительном этапе подготовки: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«Приоритет в подготовке на подвижные игры»;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«Результаты начального и конечного уровня общей физической подготовленности»;</a:t>
            </a: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</a:rPr>
              <a:t>«Распределение детей на подгруппы в соответствии с возрастным развитием и уровнем мастерства».</a:t>
            </a:r>
          </a:p>
          <a:p>
            <a:pPr algn="just">
              <a:buFontTx/>
              <a:buChar char="-"/>
            </a:pPr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2. Для определения содержания общей физической подготовки у хоккеистов на предварительном этапе подготовки необходимо ориентироваться на ведущие факторы, влияющие на эффективность проведения занятий: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«Приоритет в подготовке на подвижные игры»;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«Результаты начального и конечного уровня общей физической подготовленности»;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«Распределение детей на подгруппы в соответствии с возрастным развитием и уровнем мастерства».</a:t>
            </a:r>
          </a:p>
          <a:p>
            <a:pPr algn="just">
              <a:buFontTx/>
              <a:buChar char="-"/>
            </a:pPr>
            <a:endParaRPr lang="ru-RU" sz="2000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3. Разработать комплекс упражнений по общей физической подготовке  у хоккеистов на предварительном этапе подготовки.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3. Разработан комплекс упражнений по общей физической подготовке, содержащий: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приоритет в подготовке на подвижные игры;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имеющиеся результаты начального и конечного уровня общей физической подготовленности;</a:t>
            </a: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</a:rPr>
              <a:t>распределение детей на подгруппы в соответствии с возрастным развитием и уровнем мастерства.</a:t>
            </a:r>
          </a:p>
          <a:p>
            <a:pPr algn="just">
              <a:buFontTx/>
              <a:buChar char="-"/>
            </a:pPr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3. Комплексы упражнений по общей физической подготовке у хоккеистов на предварительном этапе подготовке, должны содержать: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приоритет в подготовке на подвижные игры;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результаты начального и конечного уровня общей физической подготовленности;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распределение детей на подгруппы в соответствии с возрастным развитием и уровнем мастерства.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4. Выявить эффективность разработанного комплекса упражнений,  по общей физической подготовке  у хоккеистов на предварительном этапе подготовки.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4. Оценка эффективности разработанного комплекса упражнений по общей физической подготовке была осуществлена на основании применения педагогического тестирования: были применены три теста, входящие в программу подготовки спортивной школы: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</a:t>
            </a:r>
            <a:r>
              <a:rPr lang="ru-RU" sz="2200" dirty="0" err="1" smtClean="0">
                <a:solidFill>
                  <a:schemeClr val="tx1"/>
                </a:solidFill>
              </a:rPr>
              <a:t>выкрут</a:t>
            </a:r>
            <a:r>
              <a:rPr lang="ru-RU" sz="2200" dirty="0" smtClean="0">
                <a:solidFill>
                  <a:schemeClr val="tx1"/>
                </a:solidFill>
              </a:rPr>
              <a:t>  рук;   - шпагат;      - наклон корпуса.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До эксперимента при </a:t>
            </a:r>
            <a:r>
              <a:rPr lang="ru-RU" sz="2200" dirty="0" err="1" smtClean="0">
                <a:solidFill>
                  <a:schemeClr val="tx1"/>
                </a:solidFill>
              </a:rPr>
              <a:t>р</a:t>
            </a:r>
            <a:r>
              <a:rPr lang="ru-RU" sz="2200" dirty="0" smtClean="0">
                <a:solidFill>
                  <a:schemeClr val="tx1"/>
                </a:solidFill>
              </a:rPr>
              <a:t>&gt;0,05 наблюдаются недостоверные различия при выполнении контрольных упражнений. После эксперимента при </a:t>
            </a:r>
            <a:r>
              <a:rPr lang="ru-RU" sz="2200" dirty="0" err="1" smtClean="0">
                <a:solidFill>
                  <a:schemeClr val="tx1"/>
                </a:solidFill>
              </a:rPr>
              <a:t>р</a:t>
            </a:r>
            <a:r>
              <a:rPr lang="ru-RU" sz="2200" dirty="0" smtClean="0">
                <a:solidFill>
                  <a:schemeClr val="tx1"/>
                </a:solidFill>
              </a:rPr>
              <a:t>&lt;0,05 наблюдаются статистически достоверные результаты, что подтверждает эффективность разработанного комплекса упражнений. 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4. Оценку эффективности разработанного комплекса упражнений по общей физической подготовке необходимо осуществлять на основании применения педагогического тестирования с реализацией контрольных упражнений, входящих в программу подготовки: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- </a:t>
            </a:r>
            <a:r>
              <a:rPr lang="ru-RU" sz="2200" dirty="0" err="1" smtClean="0">
                <a:solidFill>
                  <a:schemeClr val="tx1"/>
                </a:solidFill>
              </a:rPr>
              <a:t>выкрут</a:t>
            </a:r>
            <a:r>
              <a:rPr lang="ru-RU" sz="2200" dirty="0" smtClean="0">
                <a:solidFill>
                  <a:schemeClr val="tx1"/>
                </a:solidFill>
              </a:rPr>
              <a:t>  рук;       - шпагат;      - наклон корпуса.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Задачи исследования: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1. Проанализировать литературные источники. 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2. Определить факторы, влияющие на результативность технико-тактической подготовки хоккеистов на этапе групп спортивного совершенствования при  игре в численном неравенстве.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3. Разработать комплекс упражнений, направленный на совершенствование технико-тактической подготовки хоккеистов на этапе групп спортивного совершенствования при  игре в численном неравенстве.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4. Выявить эффективность разработанного комплекса упражнений, направленного на совершенствование технико-тактической подготовки хоккеистов на этапе групп спортивного совершенствования при игре в численном неравенстве.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sz="1200" dirty="0" smtClean="0"/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Выводы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1. В настоящий момент технико-тактическая подготовка хоккеистов на этапе совершенствования спортивного мастерства при  игре в численном неравенстве предоставляет большие возможности для перелома и выигрыша встречи. Однако в теоретических изысканиях по проблемам игры в неравных составах у хоккеистов на этапе спортивного совершенствования: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отсутствуют исследования и рекомендации по содержанию комплексов упражнений, направленных на совершенствование игры в численном неравенстве;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не определены факторы, влияющие на  результативность технико-тактической подготовки хоккеистов на этапе групп спортивного совершенствования при  игре в численном неравенстве и не проанализирована их значимость.</a:t>
            </a:r>
          </a:p>
          <a:p>
            <a:pPr algn="just"/>
            <a:endParaRPr lang="ru-RU" sz="1200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2. Определены факторы, влияющие на  результативность игры при численном неравенстве: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при игре в большинстве: наигранные схемы игры (быстрота выполнения действий, выбор позиции игроками), взаимодействие игроков, активность при потере шайбы, создание помех около ворот, постоянная угроза воротам соперника.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при игре в меньшинстве: быстрота выполнения действий, выбор позиции игроками, взаимозаменяемость при выполнении действий, агрессивная атака соперника с целью отбора шайбы, нивелирование создания помех около ворот.</a:t>
            </a:r>
          </a:p>
          <a:p>
            <a:pPr algn="just"/>
            <a:endParaRPr lang="ru-RU" sz="1200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3. Разработан эффективный комплекс упражнений, направленный на  совершенствование игры при численном неравенстве, содержащий: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игроки при игре в большинстве: применяют наигранные в учебно-тренировочном процессе схемы игры с быстротой выполнения действий и выбором позиции в соответствии с игровой ситуацией; проявляют активность при потере шайбы; создают помехи около ворот; создают постоянную угрозу воротам соперника.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игроки при игре в меньшинстве: выбирают позицию в соответствии с игровой ситуацией; </a:t>
            </a:r>
            <a:r>
              <a:rPr lang="ru-RU" sz="1200" dirty="0" err="1" smtClean="0">
                <a:solidFill>
                  <a:schemeClr val="tx1"/>
                </a:solidFill>
              </a:rPr>
              <a:t>взаимозаменяются</a:t>
            </a:r>
            <a:r>
              <a:rPr lang="ru-RU" sz="1200" dirty="0" smtClean="0">
                <a:solidFill>
                  <a:schemeClr val="tx1"/>
                </a:solidFill>
              </a:rPr>
              <a:t> при выполнении действий; агрессивно  атакуют соперника с целью отбора шайбы; нивелируют помехи около ворот.</a:t>
            </a:r>
          </a:p>
          <a:p>
            <a:pPr algn="just"/>
            <a:endParaRPr lang="ru-RU" sz="1200" dirty="0" smtClean="0">
              <a:solidFill>
                <a:schemeClr val="tx1"/>
              </a:solidFill>
            </a:endParaRP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4. Эффективность разработанного комплекса упражнений доказана с помощью экспертного оценивания с последующей математической обработкой результатов: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а) игра в большинстве: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до исследования эффективность игры достоверно не различались - при </a:t>
            </a:r>
            <a:r>
              <a:rPr lang="ru-RU" sz="1200" dirty="0" err="1" smtClean="0">
                <a:solidFill>
                  <a:schemeClr val="tx1"/>
                </a:solidFill>
              </a:rPr>
              <a:t>р</a:t>
            </a:r>
            <a:r>
              <a:rPr lang="ru-RU" sz="1200" dirty="0" smtClean="0">
                <a:solidFill>
                  <a:schemeClr val="tx1"/>
                </a:solidFill>
              </a:rPr>
              <a:t>&gt;0,05 получены статистически недостоверные показатели;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после окончания исследования игроки  ЭГ увеличили эффективность до 50,0 %, в то время как показатели КГ практически не изменились: при </a:t>
            </a:r>
            <a:r>
              <a:rPr lang="ru-RU" sz="1200" dirty="0" err="1" smtClean="0">
                <a:solidFill>
                  <a:schemeClr val="tx1"/>
                </a:solidFill>
              </a:rPr>
              <a:t>р</a:t>
            </a:r>
            <a:r>
              <a:rPr lang="ru-RU" sz="1200" dirty="0" smtClean="0">
                <a:solidFill>
                  <a:schemeClr val="tx1"/>
                </a:solidFill>
              </a:rPr>
              <a:t>&lt;0,05 получены статистически достоверные показатели.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	б) игра в меньшинстве: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до исследования эффективность игры достоверно не различались - при </a:t>
            </a:r>
            <a:r>
              <a:rPr lang="ru-RU" sz="1200" dirty="0" err="1" smtClean="0">
                <a:solidFill>
                  <a:schemeClr val="tx1"/>
                </a:solidFill>
              </a:rPr>
              <a:t>р</a:t>
            </a:r>
            <a:r>
              <a:rPr lang="ru-RU" sz="1200" dirty="0" smtClean="0">
                <a:solidFill>
                  <a:schemeClr val="tx1"/>
                </a:solidFill>
              </a:rPr>
              <a:t>&gt;0,05 получены статистически недостоверные показатели;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- после окончания исследования игроки  эффект игры в меньшинстве  увеличился до  45,4 %, в то время как показатели КГ не изменились: при </a:t>
            </a:r>
            <a:r>
              <a:rPr lang="ru-RU" sz="1200" dirty="0" err="1" smtClean="0">
                <a:solidFill>
                  <a:schemeClr val="tx1"/>
                </a:solidFill>
              </a:rPr>
              <a:t>р</a:t>
            </a:r>
            <a:r>
              <a:rPr lang="ru-RU" sz="1200" dirty="0" smtClean="0">
                <a:solidFill>
                  <a:schemeClr val="tx1"/>
                </a:solidFill>
              </a:rPr>
              <a:t>&lt;0,05 получены статистически достоверные показатели.</a:t>
            </a:r>
          </a:p>
          <a:p>
            <a:pPr algn="just"/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812248" cy="6558197"/>
          </a:xfrm>
        </p:spPr>
        <p:txBody>
          <a:bodyPr>
            <a:noAutofit/>
          </a:bodyPr>
          <a:lstStyle/>
          <a:p>
            <a:r>
              <a:rPr lang="ru-RU" sz="1200" dirty="0" smtClean="0"/>
              <a:t>	</a:t>
            </a:r>
            <a:r>
              <a:rPr lang="ru-RU" sz="1600" b="1" dirty="0" smtClean="0">
                <a:solidFill>
                  <a:schemeClr val="tx1"/>
                </a:solidFill>
              </a:rPr>
              <a:t>Практические рекомендации 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	</a:t>
            </a:r>
            <a:r>
              <a:rPr lang="ru-RU" sz="1500" dirty="0" smtClean="0">
                <a:solidFill>
                  <a:schemeClr val="tx1"/>
                </a:solidFill>
              </a:rPr>
              <a:t>1. С целью повышения эффективности соревновательной деятельности хоккеистов на этапе совершенствования спортивного мастерства необходимо ориентироваться на: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эффективность игры команды при численном неравенстве, предоставляющую большие возможности для перелома и выигрыша встречи.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факторы, влияющие на  результативность игры при численном неравенстве.</a:t>
            </a:r>
          </a:p>
          <a:p>
            <a:pPr algn="just"/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	2. Эффективность игры при численном неравенстве необходимо повышать на основании: 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при игре в большинстве: наигранные схемы игры (быстрота выполнения действий, выбор позиции игроками), взаимодействие игроков, активность при потере шайбы, создание помех около ворот, постоянная угроза воротам соперника.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при игре в меньшинстве: быстрота выполнения действий, выбор позиции игроками, взаимозаменяемость при выполнении действий, агрессивная атака соперника с целью отбора шайбы, нивелирование создания помех около ворот.</a:t>
            </a:r>
          </a:p>
          <a:p>
            <a:pPr algn="just"/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	3. Комплекс упражнений, направленный на  совершенствование игры при численном неравенстве, должен содержать: 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при игре в большинстве: наигранные в учебно-тренировочном процессе схемы игры с быстротой выполнения действий и выбором позиции в соответствии с игровой ситуацией; активность при потере шайбы; создание помехи около ворот; создание постоянной угрозы воротам соперника.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- при игре в меньшинстве: выбор позиции в соответствии с игровой ситуацией; взаимозаменяемость при выполнении действий; агрессивную атаку соперника с целью отбора шайбы; нивелирование помех около ворот.</a:t>
            </a:r>
          </a:p>
          <a:p>
            <a:pPr algn="just"/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	4. Эффективность разработанного комплекса упражнений необходимо доказывать с помощью экспертного оценивания игры с последующей математической обработкой результатов: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а) эффективность игры в большинстве должна достигать до 50,0 %;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б) эффективность игры в меньшинстве должна достигать до 45,4 %.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4000" dirty="0" smtClean="0">
              <a:solidFill>
                <a:srgbClr val="FF0000"/>
              </a:solidFill>
            </a:endParaRPr>
          </a:p>
          <a:p>
            <a:pPr marL="514350" indent="-514350"/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lvl="0" algn="just" fontAlgn="base"/>
            <a:endParaRPr lang="ru-RU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812248" cy="6558197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Требования к :</a:t>
            </a: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Список литературы </a:t>
            </a:r>
            <a:r>
              <a:rPr lang="ru-RU" sz="2800" dirty="0" smtClean="0">
                <a:solidFill>
                  <a:schemeClr val="tx1"/>
                </a:solidFill>
              </a:rPr>
              <a:t>представляет собой перечень используемой литературы в алфавитном порядке и с нумерацией </a:t>
            </a:r>
            <a:r>
              <a:rPr lang="ru-RU" sz="2800" b="1" dirty="0" smtClean="0">
                <a:solidFill>
                  <a:schemeClr val="tx1"/>
                </a:solidFill>
              </a:rPr>
              <a:t>по порядку</a:t>
            </a:r>
            <a:r>
              <a:rPr lang="ru-RU" sz="2800" dirty="0" smtClean="0">
                <a:solidFill>
                  <a:schemeClr val="tx1"/>
                </a:solidFill>
              </a:rPr>
              <a:t>. 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В список включается только та литература, на которую были сделаны ссылки в основном тексте.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Вначале указываются отечественные авторы, затем - зарубежные. Список электронных ресурсов располагаются после печатных изданий.</a:t>
            </a:r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pPr algn="l"/>
            <a:endParaRPr lang="ru-RU" sz="2000" dirty="0" smtClean="0">
              <a:solidFill>
                <a:schemeClr val="tx1"/>
              </a:solidFill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1.1. Характеристика этапа спортивного совершенствования      ……….…..6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1.2. Виды силовых качеств и их характеристика ………………….……………....9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1.3. Методика развития силовых качеств хоккеистов ………….……………..18  </a:t>
            </a:r>
          </a:p>
          <a:p>
            <a:pPr algn="l"/>
            <a:endParaRPr lang="ru-RU" sz="2000" dirty="0" smtClean="0">
              <a:solidFill>
                <a:schemeClr val="tx1"/>
              </a:solidFill>
            </a:endParaRPr>
          </a:p>
          <a:p>
            <a:pPr algn="l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1.1. Подходы к технико-тактической подготовке в подготовке  хоккеистов....................................................6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1.2. Методы и средства совершенствования технико-тактической подготовки у хоккеистов 13-14 лет … 12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1.3. Подходы к контролю и оценке технико-тактической </a:t>
            </a: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подготовленности</a:t>
            </a:r>
            <a:r>
              <a:rPr lang="ru-RU" sz="2000" dirty="0" smtClean="0">
                <a:solidFill>
                  <a:schemeClr val="tx1"/>
                </a:solidFill>
              </a:rPr>
              <a:t> хоккеистов в теории и практике хоккея ……………………………………………………………………...16</a:t>
            </a: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/>
              <a:t>                                   </a:t>
            </a: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812248" cy="6310859"/>
          </a:xfrm>
        </p:spPr>
        <p:txBody>
          <a:bodyPr>
            <a:noAutofit/>
          </a:bodyPr>
          <a:lstStyle/>
          <a:p>
            <a:r>
              <a:rPr lang="ru-RU" sz="1200" dirty="0" smtClean="0"/>
              <a:t>	</a:t>
            </a:r>
            <a:r>
              <a:rPr lang="x-none" sz="2800" b="1" smtClean="0">
                <a:solidFill>
                  <a:schemeClr val="tx1"/>
                </a:solidFill>
              </a:rPr>
              <a:t>СПИСОК ЛИТЕРАТУРЫ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dirty="0" smtClean="0"/>
              <a:t> </a:t>
            </a:r>
          </a:p>
          <a:p>
            <a:pPr lvl="0" algn="just"/>
            <a:r>
              <a:rPr lang="ru-RU" sz="2800" dirty="0" smtClean="0"/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1) </a:t>
            </a:r>
            <a:r>
              <a:rPr lang="ru-RU" sz="2800" dirty="0" err="1" smtClean="0">
                <a:solidFill>
                  <a:schemeClr val="tx1"/>
                </a:solidFill>
              </a:rPr>
              <a:t>Быстров</a:t>
            </a:r>
            <a:r>
              <a:rPr lang="ru-RU" sz="2800" dirty="0" smtClean="0">
                <a:solidFill>
                  <a:schemeClr val="tx1"/>
                </a:solidFill>
              </a:rPr>
              <a:t>, В.А. Основы обучения и тренировки юных хоккеистов              / В.А. </a:t>
            </a:r>
            <a:r>
              <a:rPr lang="ru-RU" sz="2800" dirty="0" err="1" smtClean="0">
                <a:solidFill>
                  <a:schemeClr val="tx1"/>
                </a:solidFill>
              </a:rPr>
              <a:t>Быстров</a:t>
            </a:r>
            <a:r>
              <a:rPr lang="ru-RU" sz="2800" dirty="0" smtClean="0">
                <a:solidFill>
                  <a:schemeClr val="tx1"/>
                </a:solidFill>
              </a:rPr>
              <a:t>. – М. : </a:t>
            </a:r>
            <a:r>
              <a:rPr lang="ru-RU" sz="2800" dirty="0" err="1" smtClean="0">
                <a:solidFill>
                  <a:schemeClr val="tx1"/>
                </a:solidFill>
              </a:rPr>
              <a:t>Терра-Спорт</a:t>
            </a:r>
            <a:r>
              <a:rPr lang="ru-RU" sz="2800" dirty="0" smtClean="0">
                <a:solidFill>
                  <a:schemeClr val="tx1"/>
                </a:solidFill>
              </a:rPr>
              <a:t>, 2015. – 64 с.</a:t>
            </a:r>
          </a:p>
          <a:p>
            <a:pPr lvl="0" algn="just"/>
            <a:r>
              <a:rPr lang="ru-RU" sz="2800" dirty="0" smtClean="0">
                <a:solidFill>
                  <a:schemeClr val="tx1"/>
                </a:solidFill>
              </a:rPr>
              <a:t>	2) Горский, Л. Тренировка хоккеистов / Л. Горский. – М. : Физкультура и спорт, 2016. – 224 с.</a:t>
            </a:r>
          </a:p>
          <a:p>
            <a:pPr lvl="0" algn="just"/>
            <a:r>
              <a:rPr lang="ru-RU" sz="2800" dirty="0" smtClean="0">
                <a:solidFill>
                  <a:schemeClr val="tx1"/>
                </a:solidFill>
              </a:rPr>
              <a:t>	3) Ефимова, М.Р. Общая теория статистики : учебник / М.Р. Ефимова, Е.В. Петрова, В.Н. Румянцев. – М. : ИНФРА-М, 2017. – 416 с.</a:t>
            </a:r>
          </a:p>
          <a:p>
            <a:pPr lvl="0" algn="just"/>
            <a:r>
              <a:rPr lang="ru-RU" sz="2800" dirty="0" smtClean="0">
                <a:solidFill>
                  <a:schemeClr val="tx1"/>
                </a:solidFill>
              </a:rPr>
              <a:t>	4) Железняк, Ю.Д. Основы научно-методической деятельности в физической культуре и спорте : учеб. пособие / Ю.Д. Железняк, П.К. Петров. – М. : Академия, 2022. – 264 с.</a:t>
            </a:r>
          </a:p>
          <a:p>
            <a:pPr algn="just"/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812248" cy="6310859"/>
          </a:xfrm>
        </p:spPr>
        <p:txBody>
          <a:bodyPr>
            <a:noAutofit/>
          </a:bodyPr>
          <a:lstStyle/>
          <a:p>
            <a:r>
              <a:rPr lang="ru-RU" sz="1200" dirty="0" smtClean="0"/>
              <a:t>	</a:t>
            </a:r>
            <a:r>
              <a:rPr lang="x-none" sz="2800" b="1" smtClean="0">
                <a:solidFill>
                  <a:schemeClr val="tx1"/>
                </a:solidFill>
              </a:rPr>
              <a:t>СПИСОК ЛИТЕРАТУРЫ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lvl="0" algn="just"/>
            <a:r>
              <a:rPr lang="ru-RU" sz="1800" dirty="0" smtClean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chemeClr val="tx1"/>
                </a:solidFill>
              </a:rPr>
              <a:t>1. Озолин, Н.Г. Настольная книга тренера : наука побеждать / Н.Г. Озолин. – М. : </a:t>
            </a:r>
            <a:r>
              <a:rPr lang="ru-RU" sz="2000" dirty="0" err="1" smtClean="0">
                <a:solidFill>
                  <a:schemeClr val="tx1"/>
                </a:solidFill>
              </a:rPr>
              <a:t>Астрель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smtClean="0">
                <a:solidFill>
                  <a:srgbClr val="FF0000"/>
                </a:solidFill>
              </a:rPr>
              <a:t>2022</a:t>
            </a:r>
            <a:r>
              <a:rPr lang="ru-RU" sz="2000" dirty="0" smtClean="0">
                <a:solidFill>
                  <a:schemeClr val="tx1"/>
                </a:solidFill>
              </a:rPr>
              <a:t>. –  864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2. Озолин, Н.Г. Современная система спортивной тренировки / Н.Г. Озолин. – М. : Физкультура и спорт, </a:t>
            </a:r>
            <a:r>
              <a:rPr lang="ru-RU" sz="2000" dirty="0" smtClean="0">
                <a:solidFill>
                  <a:srgbClr val="FF0000"/>
                </a:solidFill>
              </a:rPr>
              <a:t>2019</a:t>
            </a:r>
            <a:r>
              <a:rPr lang="ru-RU" sz="2000" dirty="0" smtClean="0">
                <a:solidFill>
                  <a:schemeClr val="tx1"/>
                </a:solidFill>
              </a:rPr>
              <a:t>. – 478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3. Плотников, В.В. Хоккей: программа спортивной подготовки для детско-юношеской спортивной школы  / В.В. Плотников. - Уфа : Печатный Дом ИП </a:t>
            </a:r>
            <a:r>
              <a:rPr lang="ru-RU" sz="2000" dirty="0" err="1" smtClean="0">
                <a:solidFill>
                  <a:schemeClr val="tx1"/>
                </a:solidFill>
              </a:rPr>
              <a:t>Верко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smtClean="0">
                <a:solidFill>
                  <a:srgbClr val="FF0000"/>
                </a:solidFill>
              </a:rPr>
              <a:t>2012</a:t>
            </a:r>
            <a:r>
              <a:rPr lang="ru-RU" sz="2000" dirty="0" smtClean="0">
                <a:solidFill>
                  <a:schemeClr val="tx1"/>
                </a:solidFill>
              </a:rPr>
              <a:t>. – 108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4. Плотников, В. В. Технико-тактическая подготовка хоккеистов на этапе углубленной специализации : учеб. пособие / В. В. Плотников. – Уфа : РИО РУМНЦ МО РБ, </a:t>
            </a:r>
            <a:r>
              <a:rPr lang="ru-RU" sz="2000" dirty="0" smtClean="0">
                <a:solidFill>
                  <a:srgbClr val="FF0000"/>
                </a:solidFill>
              </a:rPr>
              <a:t>2013</a:t>
            </a:r>
            <a:r>
              <a:rPr lang="ru-RU" sz="2000" dirty="0" smtClean="0">
                <a:solidFill>
                  <a:schemeClr val="tx1"/>
                </a:solidFill>
              </a:rPr>
              <a:t>. – 58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5. Плотников В.В. Хоккей: программа спортивной подготовки для детско-юношеской спортивной школы / В.В. Плотников - Уфа : Печатный Дом ИП </a:t>
            </a:r>
            <a:r>
              <a:rPr lang="ru-RU" sz="2000" dirty="0" err="1" smtClean="0">
                <a:solidFill>
                  <a:schemeClr val="tx1"/>
                </a:solidFill>
              </a:rPr>
              <a:t>Верко</a:t>
            </a:r>
            <a:r>
              <a:rPr lang="ru-RU" sz="2000" dirty="0" smtClean="0">
                <a:solidFill>
                  <a:schemeClr val="tx1"/>
                </a:solidFill>
              </a:rPr>
              <a:t>, 2014. – 119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</a:t>
            </a:r>
            <a:r>
              <a:rPr lang="ru-RU" sz="2000" dirty="0" smtClean="0">
                <a:solidFill>
                  <a:srgbClr val="FF0000"/>
                </a:solidFill>
              </a:rPr>
              <a:t>6. Российская Федерация. Приказы.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Федеральный стандарт спортивной подготовки по виду спорта хоккей [Текст] :  приказ : [принят </a:t>
            </a:r>
            <a:r>
              <a:rPr lang="ru-RU" sz="2000" dirty="0" err="1" smtClean="0">
                <a:solidFill>
                  <a:srgbClr val="FF0000"/>
                </a:solidFill>
              </a:rPr>
              <a:t>Минспортом</a:t>
            </a:r>
            <a:r>
              <a:rPr lang="ru-RU" sz="2000" dirty="0" smtClean="0">
                <a:solidFill>
                  <a:srgbClr val="FF0000"/>
                </a:solidFill>
              </a:rPr>
              <a:t> России 27 марта 2013 г. : зарегистрирован в Минюсте России 03 июня 2013 г.]. – М. : Министерство спорта РФ, 2023. – 18 с.</a:t>
            </a:r>
          </a:p>
          <a:p>
            <a:pPr lvl="0" algn="just"/>
            <a:r>
              <a:rPr lang="ru-RU" sz="2000" dirty="0" smtClean="0">
                <a:solidFill>
                  <a:schemeClr val="tx1"/>
                </a:solidFill>
              </a:rPr>
              <a:t>	7. Савин, В.П. Хоккей : учебник / В.П. Савин. – М. : Физкультура и спорт, 2017. – 320 с.</a:t>
            </a:r>
            <a:r>
              <a:rPr lang="ru-RU" sz="1800" dirty="0" smtClean="0">
                <a:solidFill>
                  <a:schemeClr val="tx1"/>
                </a:solidFill>
              </a:rPr>
              <a:t>	</a:t>
            </a:r>
          </a:p>
          <a:p>
            <a:pPr algn="just"/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94873" y="299803"/>
            <a:ext cx="11812248" cy="6310859"/>
          </a:xfrm>
        </p:spPr>
        <p:txBody>
          <a:bodyPr>
            <a:noAutofit/>
          </a:bodyPr>
          <a:lstStyle/>
          <a:p>
            <a:r>
              <a:rPr lang="ru-RU" sz="1200" dirty="0" smtClean="0"/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ПРИЛОЖЕНИЯ</a:t>
            </a: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Приложения располагают после списка литературы. Каждое приложение начинается с новой страницы, имеет номер и заголовок. </a:t>
            </a:r>
          </a:p>
          <a:p>
            <a:pPr algn="just">
              <a:lnSpc>
                <a:spcPct val="150000"/>
              </a:lnSpc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	В приложение могут входить нормативные документы, инструкции, правила, программы и др. Каждому документу присваивается порядковый номер, </a:t>
            </a:r>
          </a:p>
          <a:p>
            <a:pPr algn="just"/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написания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итоговой аттестационной работы тренерами ВШТ</a:t>
            </a:r>
          </a:p>
          <a:p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Последовательность в выполнении: 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Итоговая аттестационная работа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Презентация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Доклад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Ответы на вопросы.</a:t>
            </a: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624013" y="2490964"/>
            <a:ext cx="9144000" cy="100646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 defTabSz="914400"/>
            <a:r>
              <a:rPr lang="ru-RU" sz="4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Требования к :</a:t>
            </a:r>
          </a:p>
          <a:p>
            <a:pPr lvl="0" algn="just" fontAlgn="base"/>
            <a:r>
              <a:rPr lang="ru-RU" b="1" dirty="0" smtClean="0">
                <a:solidFill>
                  <a:schemeClr val="tx1"/>
                </a:solidFill>
              </a:rPr>
              <a:t>3) Введение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just" fontAlgn="base"/>
            <a:r>
              <a:rPr lang="ru-RU" dirty="0" smtClean="0"/>
              <a:t>	</a:t>
            </a:r>
          </a:p>
          <a:p>
            <a:pPr algn="just" fontAlgn="base"/>
            <a:r>
              <a:rPr lang="ru-RU" dirty="0" smtClean="0"/>
              <a:t>	</a:t>
            </a:r>
            <a:r>
              <a:rPr lang="ru-RU" dirty="0" smtClean="0">
                <a:solidFill>
                  <a:schemeClr val="tx1"/>
                </a:solidFill>
              </a:rPr>
              <a:t>Вначале объясняется научная и практическая </a:t>
            </a:r>
            <a:r>
              <a:rPr lang="ru-RU" b="1" dirty="0" smtClean="0">
                <a:solidFill>
                  <a:srgbClr val="FF0000"/>
                </a:solidFill>
              </a:rPr>
              <a:t>актуальность работы.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Для этого исследователь изучает степень разработанности проблемы другими авторами (дает краткую характеристику предшествующих исследований) и обосновывает важность решения </a:t>
            </a:r>
            <a:r>
              <a:rPr lang="ru-RU" b="1" dirty="0" smtClean="0">
                <a:solidFill>
                  <a:srgbClr val="FF0000"/>
                </a:solidFill>
              </a:rPr>
              <a:t>проблемы исследования </a:t>
            </a:r>
            <a:r>
              <a:rPr lang="ru-RU" dirty="0" smtClean="0">
                <a:solidFill>
                  <a:schemeClr val="tx1"/>
                </a:solidFill>
              </a:rPr>
              <a:t>в настоящее время. </a:t>
            </a: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"/>
          <p:cNvSpPr txBox="1">
            <a:spLocks noGrp="1"/>
          </p:cNvSpPr>
          <p:nvPr>
            <p:ph type="ctrTitle"/>
          </p:nvPr>
        </p:nvSpPr>
        <p:spPr>
          <a:xfrm>
            <a:off x="914400" y="2081863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620"/>
              <a:buFont typeface="Times New Roman"/>
              <a:buNone/>
            </a:pPr>
            <a:r>
              <a:rPr lang="ru-RU" sz="3200" b="1" dirty="0">
                <a:solidFill>
                  <a:srgbClr val="232C7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endParaRPr lang="ru-RU" sz="3200" dirty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4773" y="299803"/>
            <a:ext cx="11647357" cy="623590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Правильное</a:t>
            </a:r>
            <a:r>
              <a:rPr lang="ru-RU" dirty="0" smtClean="0">
                <a:solidFill>
                  <a:schemeClr val="tx1"/>
                </a:solidFill>
              </a:rPr>
              <a:t> обоснование актуальности работы.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sz="2800" dirty="0" smtClean="0"/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В настоящее время в области спортивной подготовки хоккеистов 16-17 лет накоплен значительный материал серьезных научных разработок, свидетельствующий о большой значимости владения современной тактикой и использования тактических построений при становлении и совершенствовании спортивного мастерства </a:t>
            </a:r>
            <a:r>
              <a:rPr lang="ru-RU" sz="2800" dirty="0" smtClean="0">
                <a:solidFill>
                  <a:srgbClr val="FF0000"/>
                </a:solidFill>
              </a:rPr>
              <a:t>()</a:t>
            </a:r>
            <a:r>
              <a:rPr lang="ru-RU" sz="2800" dirty="0" smtClean="0">
                <a:solidFill>
                  <a:schemeClr val="tx1"/>
                </a:solidFill>
              </a:rPr>
              <a:t>. 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Между тем: 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не описана последовательность и сложность выполнения индивидуальных, групповых и командных тактических действий;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	- не выявлены ведущие технико-тактические действия.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lvl="0" algn="just" fontAlgn="base"/>
            <a:endParaRPr lang="ru-RU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>
              <a:solidFill>
                <a:srgbClr val="232C7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13374</TotalTime>
  <Words>2320</Words>
  <Application>Microsoft Office PowerPoint</Application>
  <PresentationFormat>Произвольный</PresentationFormat>
  <Paragraphs>1563</Paragraphs>
  <Slides>74</Slides>
  <Notes>68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81" baseType="lpstr">
      <vt:lpstr>Arial</vt:lpstr>
      <vt:lpstr>Times New Roman</vt:lpstr>
      <vt:lpstr>Calibri</vt:lpstr>
      <vt:lpstr>Symbol</vt:lpstr>
      <vt:lpstr>SimSun</vt:lpstr>
      <vt:lpstr>Wingdings 2</vt:lpstr>
      <vt:lpstr>Тема Office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Психология управления спортивными коллективами  в хоккее</dc:title>
  <dc:creator>akelliet@outlook.com</dc:creator>
  <cp:lastModifiedBy>User</cp:lastModifiedBy>
  <cp:revision>247</cp:revision>
  <dcterms:created xsi:type="dcterms:W3CDTF">2018-12-02T11:08:33Z</dcterms:created>
  <dcterms:modified xsi:type="dcterms:W3CDTF">2025-11-04T19:33:53Z</dcterms:modified>
</cp:coreProperties>
</file>